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9"/>
    <p:sldId id="257" r:id="rId30"/>
    <p:sldId id="258" r:id="rId31"/>
    <p:sldId id="259" r:id="rId32"/>
    <p:sldId id="260" r:id="rId33"/>
    <p:sldId id="261" r:id="rId34"/>
    <p:sldId id="262" r:id="rId35"/>
    <p:sldId id="263" r:id="rId36"/>
    <p:sldId id="264" r:id="rId37"/>
    <p:sldId id="265" r:id="rId38"/>
    <p:sldId id="266" r:id="rId39"/>
    <p:sldId id="267" r:id="rId40"/>
    <p:sldId id="268" r:id="rId41"/>
    <p:sldId id="269" r:id="rId42"/>
    <p:sldId id="270" r:id="rId43"/>
    <p:sldId id="271" r:id="rId44"/>
    <p:sldId id="272" r:id="rId45"/>
    <p:sldId id="273" r:id="rId46"/>
    <p:sldId id="274" r:id="rId47"/>
    <p:sldId id="275" r:id="rId48"/>
    <p:sldId id="276" r:id="rId49"/>
    <p:sldId id="277" r:id="rId50"/>
    <p:sldId id="278" r:id="rId51"/>
    <p:sldId id="279" r:id="rId52"/>
  </p:sldIdLst>
  <p:sldSz cx="18288000" cy="10287000"/>
  <p:notesSz cx="6858000" cy="9144000"/>
  <p:embeddedFontLst>
    <p:embeddedFont>
      <p:font typeface="Sniglet" charset="1" panose="04070505030100020000"/>
      <p:regular r:id="rId6"/>
    </p:embeddedFont>
    <p:embeddedFont>
      <p:font typeface="Arimo" charset="1" panose="020B0604020202020204"/>
      <p:regular r:id="rId7"/>
    </p:embeddedFont>
    <p:embeddedFont>
      <p:font typeface="Arimo Bold" charset="1" panose="020B0704020202020204"/>
      <p:regular r:id="rId8"/>
    </p:embeddedFont>
    <p:embeddedFont>
      <p:font typeface="Arimo Italics" charset="1" panose="020B0604020202090204"/>
      <p:regular r:id="rId9"/>
    </p:embeddedFont>
    <p:embeddedFont>
      <p:font typeface="Arimo Bold Italics" charset="1" panose="020B0704020202090204"/>
      <p:regular r:id="rId10"/>
    </p:embeddedFont>
    <p:embeddedFont>
      <p:font typeface="Fredoka One" charset="1" panose="02000000000000000000"/>
      <p:regular r:id="rId11"/>
    </p:embeddedFont>
    <p:embeddedFont>
      <p:font typeface="Open Sans Light" charset="1" panose="020B0306030504020204"/>
      <p:regular r:id="rId12"/>
    </p:embeddedFont>
    <p:embeddedFont>
      <p:font typeface="Open Sans Light Bold" charset="1" panose="020B0806030504020204"/>
      <p:regular r:id="rId13"/>
    </p:embeddedFont>
    <p:embeddedFont>
      <p:font typeface="Open Sans Light Italics" charset="1" panose="020B0306030504020204"/>
      <p:regular r:id="rId14"/>
    </p:embeddedFont>
    <p:embeddedFont>
      <p:font typeface="Open Sans Light Bold Italics" charset="1" panose="020B0806030504020204"/>
      <p:regular r:id="rId15"/>
    </p:embeddedFont>
    <p:embeddedFont>
      <p:font typeface="Quicksand" charset="1" panose="00000600000000000000"/>
      <p:regular r:id="rId16"/>
    </p:embeddedFont>
    <p:embeddedFont>
      <p:font typeface="Quicksand Bold" charset="1" panose="00000800000000000000"/>
      <p:regular r:id="rId17"/>
    </p:embeddedFont>
    <p:embeddedFont>
      <p:font typeface="IreneFlorentina" charset="1" panose="02000503000000000000"/>
      <p:regular r:id="rId18"/>
    </p:embeddedFont>
    <p:embeddedFont>
      <p:font typeface="Nunito Bold" charset="1" panose="00000000000000000000"/>
      <p:regular r:id="rId19"/>
    </p:embeddedFont>
    <p:embeddedFont>
      <p:font typeface="Nunito Bold Bold" charset="1" panose="00000000000000000000"/>
      <p:regular r:id="rId20"/>
    </p:embeddedFont>
    <p:embeddedFont>
      <p:font typeface="Nunito Bold Italics" charset="1" panose="00000000000000000000"/>
      <p:regular r:id="rId21"/>
    </p:embeddedFont>
    <p:embeddedFont>
      <p:font typeface="Nunito Bold Bold Italics" charset="1" panose="00000000000000000000"/>
      <p:regular r:id="rId22"/>
    </p:embeddedFont>
    <p:embeddedFont>
      <p:font typeface="Aristotelica Pro DemiBold" charset="1" panose="00000600000000000000"/>
      <p:regular r:id="rId23"/>
    </p:embeddedFont>
    <p:embeddedFont>
      <p:font typeface="Aristotelica Pro DemiBold Bold" charset="1" panose="00000A00000000000000"/>
      <p:regular r:id="rId24"/>
    </p:embeddedFont>
    <p:embeddedFont>
      <p:font typeface="Aristotelica Pro" charset="1" panose="00000500000000000000"/>
      <p:regular r:id="rId25"/>
    </p:embeddedFont>
    <p:embeddedFont>
      <p:font typeface="Aristotelica Pro Bold" charset="1" panose="00000800000000000000"/>
      <p:regular r:id="rId26"/>
    </p:embeddedFont>
    <p:embeddedFont>
      <p:font typeface="Now" charset="1" panose="00000500000000000000"/>
      <p:regular r:id="rId27"/>
    </p:embeddedFont>
    <p:embeddedFont>
      <p:font typeface="Now Bold" charset="1" panose="000006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slides/slide1.xml" Type="http://schemas.openxmlformats.org/officeDocument/2006/relationships/slide"/><Relationship Id="rId3" Target="viewProps.xml" Type="http://schemas.openxmlformats.org/officeDocument/2006/relationships/viewProps"/><Relationship Id="rId30" Target="slides/slide2.xml" Type="http://schemas.openxmlformats.org/officeDocument/2006/relationships/slide"/><Relationship Id="rId31" Target="slides/slide3.xml" Type="http://schemas.openxmlformats.org/officeDocument/2006/relationships/slide"/><Relationship Id="rId32" Target="slides/slide4.xml" Type="http://schemas.openxmlformats.org/officeDocument/2006/relationships/slide"/><Relationship Id="rId33" Target="slides/slide5.xml" Type="http://schemas.openxmlformats.org/officeDocument/2006/relationships/slide"/><Relationship Id="rId34" Target="slides/slide6.xml" Type="http://schemas.openxmlformats.org/officeDocument/2006/relationships/slide"/><Relationship Id="rId35" Target="slides/slide7.xml" Type="http://schemas.openxmlformats.org/officeDocument/2006/relationships/slide"/><Relationship Id="rId36" Target="slides/slide8.xml" Type="http://schemas.openxmlformats.org/officeDocument/2006/relationships/slide"/><Relationship Id="rId37" Target="slides/slide9.xml" Type="http://schemas.openxmlformats.org/officeDocument/2006/relationships/slide"/><Relationship Id="rId38" Target="slides/slide10.xml" Type="http://schemas.openxmlformats.org/officeDocument/2006/relationships/slide"/><Relationship Id="rId39" Target="slides/slide11.xml" Type="http://schemas.openxmlformats.org/officeDocument/2006/relationships/slide"/><Relationship Id="rId4" Target="theme/theme1.xml" Type="http://schemas.openxmlformats.org/officeDocument/2006/relationships/theme"/><Relationship Id="rId40" Target="slides/slide12.xml" Type="http://schemas.openxmlformats.org/officeDocument/2006/relationships/slide"/><Relationship Id="rId41" Target="slides/slide13.xml" Type="http://schemas.openxmlformats.org/officeDocument/2006/relationships/slide"/><Relationship Id="rId42" Target="slides/slide14.xml" Type="http://schemas.openxmlformats.org/officeDocument/2006/relationships/slide"/><Relationship Id="rId43" Target="slides/slide15.xml" Type="http://schemas.openxmlformats.org/officeDocument/2006/relationships/slide"/><Relationship Id="rId44" Target="slides/slide16.xml" Type="http://schemas.openxmlformats.org/officeDocument/2006/relationships/slide"/><Relationship Id="rId45" Target="slides/slide17.xml" Type="http://schemas.openxmlformats.org/officeDocument/2006/relationships/slide"/><Relationship Id="rId46" Target="slides/slide18.xml" Type="http://schemas.openxmlformats.org/officeDocument/2006/relationships/slide"/><Relationship Id="rId47" Target="slides/slide19.xml" Type="http://schemas.openxmlformats.org/officeDocument/2006/relationships/slide"/><Relationship Id="rId48" Target="slides/slide20.xml" Type="http://schemas.openxmlformats.org/officeDocument/2006/relationships/slide"/><Relationship Id="rId49" Target="slides/slide21.xml" Type="http://schemas.openxmlformats.org/officeDocument/2006/relationships/slide"/><Relationship Id="rId5" Target="tableStyles.xml" Type="http://schemas.openxmlformats.org/officeDocument/2006/relationships/tableStyles"/><Relationship Id="rId50" Target="slides/slide22.xml" Type="http://schemas.openxmlformats.org/officeDocument/2006/relationships/slide"/><Relationship Id="rId51" Target="slides/slide23.xml" Type="http://schemas.openxmlformats.org/officeDocument/2006/relationships/slide"/><Relationship Id="rId52" Target="slides/slide24.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6.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svg" Type="http://schemas.openxmlformats.org/officeDocument/2006/relationships/image"/><Relationship Id="rId4" Target="../media/image48.png" Type="http://schemas.openxmlformats.org/officeDocument/2006/relationships/image"/><Relationship Id="rId5" Target="../media/image49.svg" Type="http://schemas.openxmlformats.org/officeDocument/2006/relationships/image"/><Relationship Id="rId6" Target="../media/image50.png" Type="http://schemas.openxmlformats.org/officeDocument/2006/relationships/image"/><Relationship Id="rId7" Target="../media/image51.svg" Type="http://schemas.openxmlformats.org/officeDocument/2006/relationships/image"/><Relationship Id="rId8" Target="../media/image52.png" Type="http://schemas.openxmlformats.org/officeDocument/2006/relationships/image"/><Relationship Id="rId9" Target="../media/image53.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7.png" Type="http://schemas.openxmlformats.org/officeDocument/2006/relationships/image"/><Relationship Id="rId3" Target="../media/image58.svg" Type="http://schemas.openxmlformats.org/officeDocument/2006/relationships/image"/><Relationship Id="rId4" Target="../media/image59.png" Type="http://schemas.openxmlformats.org/officeDocument/2006/relationships/image"/><Relationship Id="rId5" Target="../media/image60.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1.png" Type="http://schemas.openxmlformats.org/officeDocument/2006/relationships/image"/><Relationship Id="rId3" Target="../media/image62.svg" Type="http://schemas.openxmlformats.org/officeDocument/2006/relationships/image"/><Relationship Id="rId4" Target="../media/image63.png" Type="http://schemas.openxmlformats.org/officeDocument/2006/relationships/image"/><Relationship Id="rId5" Target="../media/image64.svg" Type="http://schemas.openxmlformats.org/officeDocument/2006/relationships/image"/><Relationship Id="rId6" Target="../media/image65.png" Type="http://schemas.openxmlformats.org/officeDocument/2006/relationships/image"/><Relationship Id="rId7" Target="../media/image66.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7.png" Type="http://schemas.openxmlformats.org/officeDocument/2006/relationships/image"/><Relationship Id="rId3" Target="../media/image68.svg" Type="http://schemas.openxmlformats.org/officeDocument/2006/relationships/image"/><Relationship Id="rId4" Target="../media/image69.png" Type="http://schemas.openxmlformats.org/officeDocument/2006/relationships/image"/><Relationship Id="rId5" Target="../media/image70.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1.png" Type="http://schemas.openxmlformats.org/officeDocument/2006/relationships/image"/><Relationship Id="rId3" Target="../media/image72.svg" Type="http://schemas.openxmlformats.org/officeDocument/2006/relationships/image"/><Relationship Id="rId4" Target="../media/image73.png" Type="http://schemas.openxmlformats.org/officeDocument/2006/relationships/image"/><Relationship Id="rId5" Target="../media/image74.svg" Type="http://schemas.openxmlformats.org/officeDocument/2006/relationships/image"/><Relationship Id="rId6" Target="../media/image75.png" Type="http://schemas.openxmlformats.org/officeDocument/2006/relationships/image"/><Relationship Id="rId7" Target="../media/image76.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7.png" Type="http://schemas.openxmlformats.org/officeDocument/2006/relationships/image"/><Relationship Id="rId3" Target="../media/image78.svg" Type="http://schemas.openxmlformats.org/officeDocument/2006/relationships/image"/><Relationship Id="rId4" Target="../media/image63.png" Type="http://schemas.openxmlformats.org/officeDocument/2006/relationships/image"/><Relationship Id="rId5" Target="../media/image64.svg" Type="http://schemas.openxmlformats.org/officeDocument/2006/relationships/image"/><Relationship Id="rId6" Target="../media/image79.png" Type="http://schemas.openxmlformats.org/officeDocument/2006/relationships/image"/><Relationship Id="rId7" Target="../media/image80.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3.png" Type="http://schemas.openxmlformats.org/officeDocument/2006/relationships/image"/><Relationship Id="rId3" Target="../media/image74.svg" Type="http://schemas.openxmlformats.org/officeDocument/2006/relationships/image"/><Relationship Id="rId4" Target="../media/image81.png" Type="http://schemas.openxmlformats.org/officeDocument/2006/relationships/image"/><Relationship Id="rId5" Target="../media/image82.svg" Type="http://schemas.openxmlformats.org/officeDocument/2006/relationships/image"/><Relationship Id="rId6" Target="../media/image83.png" Type="http://schemas.openxmlformats.org/officeDocument/2006/relationships/image"/><Relationship Id="rId7" Target="../media/image84.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5.png" Type="http://schemas.openxmlformats.org/officeDocument/2006/relationships/image"/><Relationship Id="rId3" Target="../media/image86.jpe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3.png" Type="http://schemas.openxmlformats.org/officeDocument/2006/relationships/image"/><Relationship Id="rId3" Target="../media/image74.svg" Type="http://schemas.openxmlformats.org/officeDocument/2006/relationships/image"/><Relationship Id="rId4" Target="../media/image87.png" Type="http://schemas.openxmlformats.org/officeDocument/2006/relationships/image"/><Relationship Id="rId5" Target="../media/image88.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svg" Type="http://schemas.openxmlformats.org/officeDocument/2006/relationships/image"/><Relationship Id="rId4" Target="../media/image48.png" Type="http://schemas.openxmlformats.org/officeDocument/2006/relationships/image"/><Relationship Id="rId5" Target="../media/image49.svg" Type="http://schemas.openxmlformats.org/officeDocument/2006/relationships/image"/><Relationship Id="rId6" Target="../media/image50.png" Type="http://schemas.openxmlformats.org/officeDocument/2006/relationships/image"/><Relationship Id="rId7" Target="../media/image51.svg" Type="http://schemas.openxmlformats.org/officeDocument/2006/relationships/image"/><Relationship Id="rId8" Target="../media/image52.png" Type="http://schemas.openxmlformats.org/officeDocument/2006/relationships/image"/><Relationship Id="rId9" Target="../media/image53.sv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9.png" Type="http://schemas.openxmlformats.org/officeDocument/2006/relationships/image"/><Relationship Id="rId3" Target="../media/image90.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9.svg" Type="http://schemas.openxmlformats.org/officeDocument/2006/relationships/image"/><Relationship Id="rId11" Target="../media/image30.png" Type="http://schemas.openxmlformats.org/officeDocument/2006/relationships/image"/><Relationship Id="rId12" Target="../media/image31.svg" Type="http://schemas.openxmlformats.org/officeDocument/2006/relationships/image"/><Relationship Id="rId13" Target="../media/image32.png" Type="http://schemas.openxmlformats.org/officeDocument/2006/relationships/image"/><Relationship Id="rId14" Target="../media/image33.svg" Type="http://schemas.openxmlformats.org/officeDocument/2006/relationships/image"/><Relationship Id="rId2" Target="../media/image21.jpe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28.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9.svg" Type="http://schemas.openxmlformats.org/officeDocument/2006/relationships/image"/><Relationship Id="rId11" Target="../media/image40.png" Type="http://schemas.openxmlformats.org/officeDocument/2006/relationships/image"/><Relationship Id="rId12" Target="../media/image41.svg" Type="http://schemas.openxmlformats.org/officeDocument/2006/relationships/image"/><Relationship Id="rId2" Target="../media/image21.jpe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36.png" Type="http://schemas.openxmlformats.org/officeDocument/2006/relationships/image"/><Relationship Id="rId8" Target="../media/image37.svg" Type="http://schemas.openxmlformats.org/officeDocument/2006/relationships/image"/><Relationship Id="rId9" Target="../media/image38.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 Id="rId5" Target="../media/image42.png" Type="http://schemas.openxmlformats.org/officeDocument/2006/relationships/image"/><Relationship Id="rId6" Target="../media/image43.svg" Type="http://schemas.openxmlformats.org/officeDocument/2006/relationships/image"/><Relationship Id="rId7" Target="../media/image44.png" Type="http://schemas.openxmlformats.org/officeDocument/2006/relationships/image"/><Relationship Id="rId8" Target="../media/image45.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9.svg" Type="http://schemas.openxmlformats.org/officeDocument/2006/relationships/image"/><Relationship Id="rId11" Target="../media/image30.png" Type="http://schemas.openxmlformats.org/officeDocument/2006/relationships/image"/><Relationship Id="rId12" Target="../media/image31.svg" Type="http://schemas.openxmlformats.org/officeDocument/2006/relationships/image"/><Relationship Id="rId13" Target="../media/image32.png" Type="http://schemas.openxmlformats.org/officeDocument/2006/relationships/image"/><Relationship Id="rId14" Target="../media/image33.svg" Type="http://schemas.openxmlformats.org/officeDocument/2006/relationships/image"/><Relationship Id="rId2" Target="../media/image21.jpe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28.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svg" Type="http://schemas.openxmlformats.org/officeDocument/2006/relationships/image"/><Relationship Id="rId4" Target="../media/image48.png" Type="http://schemas.openxmlformats.org/officeDocument/2006/relationships/image"/><Relationship Id="rId5" Target="../media/image49.svg" Type="http://schemas.openxmlformats.org/officeDocument/2006/relationships/image"/><Relationship Id="rId6" Target="../media/image50.png" Type="http://schemas.openxmlformats.org/officeDocument/2006/relationships/image"/><Relationship Id="rId7" Target="../media/image51.svg" Type="http://schemas.openxmlformats.org/officeDocument/2006/relationships/image"/><Relationship Id="rId8" Target="../media/image52.png" Type="http://schemas.openxmlformats.org/officeDocument/2006/relationships/image"/><Relationship Id="rId9" Target="../media/image53.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4.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5.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BF9F5"/>
        </a:solidFill>
      </p:bgPr>
    </p:bg>
    <p:spTree>
      <p:nvGrpSpPr>
        <p:cNvPr id="1" name=""/>
        <p:cNvGrpSpPr/>
        <p:nvPr/>
      </p:nvGrpSpPr>
      <p:grpSpPr>
        <a:xfrm>
          <a:off x="0" y="0"/>
          <a:ext cx="0" cy="0"/>
          <a:chOff x="0" y="0"/>
          <a:chExt cx="0" cy="0"/>
        </a:xfrm>
      </p:grpSpPr>
      <p:sp>
        <p:nvSpPr>
          <p:cNvPr name="Freeform 2" id="2"/>
          <p:cNvSpPr/>
          <p:nvPr/>
        </p:nvSpPr>
        <p:spPr>
          <a:xfrm flipH="false" flipV="false" rot="0">
            <a:off x="13962504" y="6017818"/>
            <a:ext cx="4619416" cy="4876543"/>
          </a:xfrm>
          <a:custGeom>
            <a:avLst/>
            <a:gdLst/>
            <a:ahLst/>
            <a:cxnLst/>
            <a:rect r="r" b="b" t="t" l="l"/>
            <a:pathLst>
              <a:path h="4876543" w="4619416">
                <a:moveTo>
                  <a:pt x="0" y="0"/>
                </a:moveTo>
                <a:lnTo>
                  <a:pt x="4619416" y="0"/>
                </a:lnTo>
                <a:lnTo>
                  <a:pt x="4619416" y="4876542"/>
                </a:lnTo>
                <a:lnTo>
                  <a:pt x="0" y="487654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53165" y="789120"/>
            <a:ext cx="3736850" cy="4354380"/>
          </a:xfrm>
          <a:custGeom>
            <a:avLst/>
            <a:gdLst/>
            <a:ahLst/>
            <a:cxnLst/>
            <a:rect r="r" b="b" t="t" l="l"/>
            <a:pathLst>
              <a:path h="4354380" w="3736850">
                <a:moveTo>
                  <a:pt x="0" y="0"/>
                </a:moveTo>
                <a:lnTo>
                  <a:pt x="3736849" y="0"/>
                </a:lnTo>
                <a:lnTo>
                  <a:pt x="3736849" y="4354380"/>
                </a:lnTo>
                <a:lnTo>
                  <a:pt x="0" y="435438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277728" y="1028700"/>
            <a:ext cx="697860" cy="720372"/>
          </a:xfrm>
          <a:custGeom>
            <a:avLst/>
            <a:gdLst/>
            <a:ahLst/>
            <a:cxnLst/>
            <a:rect r="r" b="b" t="t" l="l"/>
            <a:pathLst>
              <a:path h="720372" w="697860">
                <a:moveTo>
                  <a:pt x="0" y="0"/>
                </a:moveTo>
                <a:lnTo>
                  <a:pt x="697860" y="0"/>
                </a:lnTo>
                <a:lnTo>
                  <a:pt x="697860" y="720372"/>
                </a:lnTo>
                <a:lnTo>
                  <a:pt x="0" y="72037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10303185" y="8025088"/>
            <a:ext cx="522653" cy="522653"/>
            <a:chOff x="0" y="0"/>
            <a:chExt cx="6350000" cy="6350000"/>
          </a:xfrm>
        </p:grpSpPr>
        <p:sp>
          <p:nvSpPr>
            <p:cNvPr name="Freeform 6" id="6"/>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DA66"/>
            </a:solidFill>
          </p:spPr>
        </p:sp>
      </p:grpSp>
      <p:sp>
        <p:nvSpPr>
          <p:cNvPr name="Freeform 7" id="7"/>
          <p:cNvSpPr/>
          <p:nvPr/>
        </p:nvSpPr>
        <p:spPr>
          <a:xfrm flipH="false" flipV="false" rot="5400000">
            <a:off x="10446610" y="8212887"/>
            <a:ext cx="235804" cy="147056"/>
          </a:xfrm>
          <a:custGeom>
            <a:avLst/>
            <a:gdLst/>
            <a:ahLst/>
            <a:cxnLst/>
            <a:rect r="r" b="b" t="t" l="l"/>
            <a:pathLst>
              <a:path h="147056" w="235804">
                <a:moveTo>
                  <a:pt x="0" y="0"/>
                </a:moveTo>
                <a:lnTo>
                  <a:pt x="235804" y="0"/>
                </a:lnTo>
                <a:lnTo>
                  <a:pt x="235804" y="147056"/>
                </a:lnTo>
                <a:lnTo>
                  <a:pt x="0" y="14705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5648788" y="-490503"/>
            <a:ext cx="3830964" cy="3155322"/>
          </a:xfrm>
          <a:custGeom>
            <a:avLst/>
            <a:gdLst/>
            <a:ahLst/>
            <a:cxnLst/>
            <a:rect r="r" b="b" t="t" l="l"/>
            <a:pathLst>
              <a:path h="3155322" w="3830964">
                <a:moveTo>
                  <a:pt x="0" y="0"/>
                </a:moveTo>
                <a:lnTo>
                  <a:pt x="3830964" y="0"/>
                </a:lnTo>
                <a:lnTo>
                  <a:pt x="3830964" y="3155322"/>
                </a:lnTo>
                <a:lnTo>
                  <a:pt x="0" y="315532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true" flipV="true" rot="0">
            <a:off x="-886782" y="7739038"/>
            <a:ext cx="3830964" cy="3155322"/>
          </a:xfrm>
          <a:custGeom>
            <a:avLst/>
            <a:gdLst/>
            <a:ahLst/>
            <a:cxnLst/>
            <a:rect r="r" b="b" t="t" l="l"/>
            <a:pathLst>
              <a:path h="3155322" w="3830964">
                <a:moveTo>
                  <a:pt x="3830964" y="3155322"/>
                </a:moveTo>
                <a:lnTo>
                  <a:pt x="0" y="3155322"/>
                </a:lnTo>
                <a:lnTo>
                  <a:pt x="0" y="0"/>
                </a:lnTo>
                <a:lnTo>
                  <a:pt x="3830964" y="0"/>
                </a:lnTo>
                <a:lnTo>
                  <a:pt x="3830964" y="3155322"/>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0" id="10"/>
          <p:cNvSpPr txBox="true"/>
          <p:nvPr/>
        </p:nvSpPr>
        <p:spPr>
          <a:xfrm rot="0">
            <a:off x="2633581" y="4533917"/>
            <a:ext cx="13638631" cy="2992823"/>
          </a:xfrm>
          <a:prstGeom prst="rect">
            <a:avLst/>
          </a:prstGeom>
        </p:spPr>
        <p:txBody>
          <a:bodyPr anchor="t" rtlCol="false" tIns="0" lIns="0" bIns="0" rIns="0">
            <a:spAutoFit/>
          </a:bodyPr>
          <a:lstStyle/>
          <a:p>
            <a:pPr algn="ctr">
              <a:lnSpc>
                <a:spcPts val="12039"/>
              </a:lnSpc>
              <a:spcBef>
                <a:spcPct val="0"/>
              </a:spcBef>
            </a:pPr>
            <a:r>
              <a:rPr lang="en-US" sz="8599">
                <a:solidFill>
                  <a:srgbClr val="D15081"/>
                </a:solidFill>
                <a:latin typeface="Fredoka One"/>
              </a:rPr>
              <a:t>math &amp; life: “how close are we to math?”</a:t>
            </a:r>
          </a:p>
        </p:txBody>
      </p:sp>
      <p:sp>
        <p:nvSpPr>
          <p:cNvPr name="TextBox 11" id="11"/>
          <p:cNvSpPr txBox="true"/>
          <p:nvPr/>
        </p:nvSpPr>
        <p:spPr>
          <a:xfrm rot="0">
            <a:off x="5809190" y="3712169"/>
            <a:ext cx="6669621" cy="771376"/>
          </a:xfrm>
          <a:prstGeom prst="rect">
            <a:avLst/>
          </a:prstGeom>
        </p:spPr>
        <p:txBody>
          <a:bodyPr anchor="t" rtlCol="false" tIns="0" lIns="0" bIns="0" rIns="0">
            <a:spAutoFit/>
          </a:bodyPr>
          <a:lstStyle/>
          <a:p>
            <a:pPr algn="ctr">
              <a:lnSpc>
                <a:spcPts val="6299"/>
              </a:lnSpc>
              <a:spcBef>
                <a:spcPct val="0"/>
              </a:spcBef>
            </a:pPr>
            <a:r>
              <a:rPr lang="en-US" sz="4500">
                <a:solidFill>
                  <a:srgbClr val="E87B69"/>
                </a:solidFill>
                <a:latin typeface="Fredoka One"/>
              </a:rPr>
              <a:t>Welcome to Online</a:t>
            </a:r>
          </a:p>
        </p:txBody>
      </p:sp>
      <p:sp>
        <p:nvSpPr>
          <p:cNvPr name="TextBox 12" id="12"/>
          <p:cNvSpPr txBox="true"/>
          <p:nvPr/>
        </p:nvSpPr>
        <p:spPr>
          <a:xfrm rot="0">
            <a:off x="5580406" y="8000684"/>
            <a:ext cx="4722779" cy="514350"/>
          </a:xfrm>
          <a:prstGeom prst="rect">
            <a:avLst/>
          </a:prstGeom>
        </p:spPr>
        <p:txBody>
          <a:bodyPr anchor="t" rtlCol="false" tIns="0" lIns="0" bIns="0" rIns="0">
            <a:spAutoFit/>
          </a:bodyPr>
          <a:lstStyle/>
          <a:p>
            <a:pPr>
              <a:lnSpc>
                <a:spcPts val="4200"/>
              </a:lnSpc>
              <a:spcBef>
                <a:spcPct val="0"/>
              </a:spcBef>
            </a:pPr>
            <a:r>
              <a:rPr lang="en-US" sz="3000">
                <a:solidFill>
                  <a:srgbClr val="D15081"/>
                </a:solidFill>
                <a:latin typeface="Nunito Bold"/>
              </a:rPr>
              <a:t>Session 2: Data Analysis</a:t>
            </a:r>
          </a:p>
        </p:txBody>
      </p:sp>
      <p:sp>
        <p:nvSpPr>
          <p:cNvPr name="TextBox 13" id="13"/>
          <p:cNvSpPr txBox="true"/>
          <p:nvPr/>
        </p:nvSpPr>
        <p:spPr>
          <a:xfrm rot="0">
            <a:off x="8251769" y="1010958"/>
            <a:ext cx="3376296" cy="679804"/>
          </a:xfrm>
          <a:prstGeom prst="rect">
            <a:avLst/>
          </a:prstGeom>
        </p:spPr>
        <p:txBody>
          <a:bodyPr anchor="t" rtlCol="false" tIns="0" lIns="0" bIns="0" rIns="0">
            <a:spAutoFit/>
          </a:bodyPr>
          <a:lstStyle/>
          <a:p>
            <a:pPr>
              <a:lnSpc>
                <a:spcPts val="5580"/>
              </a:lnSpc>
              <a:spcBef>
                <a:spcPct val="0"/>
              </a:spcBef>
            </a:pPr>
            <a:r>
              <a:rPr lang="en-US" sz="3986">
                <a:solidFill>
                  <a:srgbClr val="E87B69"/>
                </a:solidFill>
                <a:latin typeface="Fredoka One"/>
              </a:rPr>
              <a:t>WiSE 2023</a:t>
            </a:r>
          </a:p>
        </p:txBody>
      </p:sp>
      <p:sp>
        <p:nvSpPr>
          <p:cNvPr name="Freeform 14" id="14"/>
          <p:cNvSpPr/>
          <p:nvPr/>
        </p:nvSpPr>
        <p:spPr>
          <a:xfrm flipH="false" flipV="false" rot="0">
            <a:off x="16388440" y="1222591"/>
            <a:ext cx="3799120" cy="3390715"/>
          </a:xfrm>
          <a:custGeom>
            <a:avLst/>
            <a:gdLst/>
            <a:ahLst/>
            <a:cxnLst/>
            <a:rect r="r" b="b" t="t" l="l"/>
            <a:pathLst>
              <a:path h="3390715" w="3799120">
                <a:moveTo>
                  <a:pt x="0" y="0"/>
                </a:moveTo>
                <a:lnTo>
                  <a:pt x="3799120" y="0"/>
                </a:lnTo>
                <a:lnTo>
                  <a:pt x="3799120" y="3390715"/>
                </a:lnTo>
                <a:lnTo>
                  <a:pt x="0" y="33907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false" flipV="false" rot="0">
            <a:off x="-2062848" y="5867556"/>
            <a:ext cx="3799120" cy="3390715"/>
          </a:xfrm>
          <a:custGeom>
            <a:avLst/>
            <a:gdLst/>
            <a:ahLst/>
            <a:cxnLst/>
            <a:rect r="r" b="b" t="t" l="l"/>
            <a:pathLst>
              <a:path h="3390715" w="3799120">
                <a:moveTo>
                  <a:pt x="0" y="0"/>
                </a:moveTo>
                <a:lnTo>
                  <a:pt x="3799120" y="0"/>
                </a:lnTo>
                <a:lnTo>
                  <a:pt x="3799120" y="3390715"/>
                </a:lnTo>
                <a:lnTo>
                  <a:pt x="0" y="33907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8F4EF"/>
        </a:solidFill>
      </p:bgPr>
    </p:bg>
    <p:spTree>
      <p:nvGrpSpPr>
        <p:cNvPr id="1" name=""/>
        <p:cNvGrpSpPr/>
        <p:nvPr/>
      </p:nvGrpSpPr>
      <p:grpSpPr>
        <a:xfrm>
          <a:off x="0" y="0"/>
          <a:ext cx="0" cy="0"/>
          <a:chOff x="0" y="0"/>
          <a:chExt cx="0" cy="0"/>
        </a:xfrm>
      </p:grpSpPr>
      <p:sp>
        <p:nvSpPr>
          <p:cNvPr name="AutoShape 2" id="2"/>
          <p:cNvSpPr/>
          <p:nvPr/>
        </p:nvSpPr>
        <p:spPr>
          <a:xfrm rot="0">
            <a:off x="0" y="9626600"/>
            <a:ext cx="18288000" cy="0"/>
          </a:xfrm>
          <a:prstGeom prst="line">
            <a:avLst/>
          </a:prstGeom>
          <a:ln cap="rnd" w="19050">
            <a:solidFill>
              <a:srgbClr val="205745"/>
            </a:solidFill>
            <a:prstDash val="solid"/>
            <a:headEnd type="none" len="sm" w="sm"/>
            <a:tailEnd type="none" len="sm" w="sm"/>
          </a:ln>
        </p:spPr>
      </p:sp>
      <p:grpSp>
        <p:nvGrpSpPr>
          <p:cNvPr name="Group 3" id="3"/>
          <p:cNvGrpSpPr/>
          <p:nvPr/>
        </p:nvGrpSpPr>
        <p:grpSpPr>
          <a:xfrm rot="0">
            <a:off x="3899183" y="660400"/>
            <a:ext cx="5254342" cy="1060488"/>
            <a:chOff x="0" y="0"/>
            <a:chExt cx="1149350" cy="1149350"/>
          </a:xfrm>
        </p:grpSpPr>
        <p:sp>
          <p:nvSpPr>
            <p:cNvPr name="Freeform 4" id="4"/>
            <p:cNvSpPr/>
            <p:nvPr/>
          </p:nvSpPr>
          <p:spPr>
            <a:xfrm flipH="false" flipV="false" rot="0">
              <a:off x="0" y="0"/>
              <a:ext cx="3467603" cy="699869"/>
            </a:xfrm>
            <a:custGeom>
              <a:avLst/>
              <a:gdLst/>
              <a:ahLst/>
              <a:cxnLst/>
              <a:rect r="r" b="b" t="t" l="l"/>
              <a:pathLst>
                <a:path h="699869" w="3467603">
                  <a:moveTo>
                    <a:pt x="3467603" y="7733"/>
                  </a:moveTo>
                  <a:lnTo>
                    <a:pt x="3467603" y="0"/>
                  </a:lnTo>
                  <a:lnTo>
                    <a:pt x="19158" y="0"/>
                  </a:lnTo>
                  <a:lnTo>
                    <a:pt x="19158" y="3867"/>
                  </a:lnTo>
                  <a:lnTo>
                    <a:pt x="0" y="3867"/>
                  </a:lnTo>
                  <a:lnTo>
                    <a:pt x="0" y="699869"/>
                  </a:lnTo>
                  <a:lnTo>
                    <a:pt x="38316" y="699869"/>
                  </a:lnTo>
                  <a:lnTo>
                    <a:pt x="38316" y="564535"/>
                  </a:lnTo>
                  <a:lnTo>
                    <a:pt x="689689" y="564535"/>
                  </a:lnTo>
                  <a:lnTo>
                    <a:pt x="689689" y="699869"/>
                  </a:lnTo>
                  <a:lnTo>
                    <a:pt x="728005" y="699869"/>
                  </a:lnTo>
                  <a:lnTo>
                    <a:pt x="728005" y="564535"/>
                  </a:lnTo>
                  <a:lnTo>
                    <a:pt x="1379378" y="564535"/>
                  </a:lnTo>
                  <a:lnTo>
                    <a:pt x="1379378" y="699869"/>
                  </a:lnTo>
                  <a:lnTo>
                    <a:pt x="1417694" y="699869"/>
                  </a:lnTo>
                  <a:lnTo>
                    <a:pt x="1417694" y="564535"/>
                  </a:lnTo>
                  <a:lnTo>
                    <a:pt x="2069067" y="564535"/>
                  </a:lnTo>
                  <a:lnTo>
                    <a:pt x="2069067" y="699869"/>
                  </a:lnTo>
                  <a:lnTo>
                    <a:pt x="2107383" y="699869"/>
                  </a:lnTo>
                  <a:lnTo>
                    <a:pt x="2107383" y="564535"/>
                  </a:lnTo>
                  <a:lnTo>
                    <a:pt x="2758756" y="564535"/>
                  </a:lnTo>
                  <a:lnTo>
                    <a:pt x="2758756" y="699869"/>
                  </a:lnTo>
                  <a:lnTo>
                    <a:pt x="2797072" y="699869"/>
                  </a:lnTo>
                  <a:lnTo>
                    <a:pt x="2797072" y="564535"/>
                  </a:lnTo>
                  <a:lnTo>
                    <a:pt x="3467603" y="564535"/>
                  </a:lnTo>
                  <a:lnTo>
                    <a:pt x="3467603" y="556802"/>
                  </a:lnTo>
                  <a:lnTo>
                    <a:pt x="2797072" y="556802"/>
                  </a:lnTo>
                  <a:lnTo>
                    <a:pt x="2797072" y="425335"/>
                  </a:lnTo>
                  <a:lnTo>
                    <a:pt x="3467603" y="425335"/>
                  </a:lnTo>
                  <a:lnTo>
                    <a:pt x="3467603" y="417601"/>
                  </a:lnTo>
                  <a:lnTo>
                    <a:pt x="2797072" y="417601"/>
                  </a:lnTo>
                  <a:lnTo>
                    <a:pt x="2797072" y="286134"/>
                  </a:lnTo>
                  <a:lnTo>
                    <a:pt x="3467603" y="286134"/>
                  </a:lnTo>
                  <a:lnTo>
                    <a:pt x="3467603" y="278401"/>
                  </a:lnTo>
                  <a:lnTo>
                    <a:pt x="2797072" y="278401"/>
                  </a:lnTo>
                  <a:lnTo>
                    <a:pt x="2797072" y="146934"/>
                  </a:lnTo>
                  <a:lnTo>
                    <a:pt x="3467603" y="146934"/>
                  </a:lnTo>
                  <a:lnTo>
                    <a:pt x="3467603" y="139200"/>
                  </a:lnTo>
                  <a:lnTo>
                    <a:pt x="2797072" y="139200"/>
                  </a:lnTo>
                  <a:lnTo>
                    <a:pt x="2797072" y="7733"/>
                  </a:lnTo>
                  <a:lnTo>
                    <a:pt x="3467603" y="7733"/>
                  </a:lnTo>
                  <a:close/>
                  <a:moveTo>
                    <a:pt x="728005" y="139200"/>
                  </a:moveTo>
                  <a:lnTo>
                    <a:pt x="728005" y="7733"/>
                  </a:lnTo>
                  <a:lnTo>
                    <a:pt x="1379378" y="7733"/>
                  </a:lnTo>
                  <a:lnTo>
                    <a:pt x="1379378" y="139200"/>
                  </a:lnTo>
                  <a:lnTo>
                    <a:pt x="728005" y="139200"/>
                  </a:lnTo>
                  <a:close/>
                  <a:moveTo>
                    <a:pt x="1379378" y="146934"/>
                  </a:moveTo>
                  <a:lnTo>
                    <a:pt x="1379378" y="278401"/>
                  </a:lnTo>
                  <a:lnTo>
                    <a:pt x="728005" y="278401"/>
                  </a:lnTo>
                  <a:lnTo>
                    <a:pt x="728005" y="146934"/>
                  </a:lnTo>
                  <a:lnTo>
                    <a:pt x="1379378" y="146934"/>
                  </a:lnTo>
                  <a:close/>
                  <a:moveTo>
                    <a:pt x="689689" y="139200"/>
                  </a:moveTo>
                  <a:lnTo>
                    <a:pt x="38316" y="139200"/>
                  </a:lnTo>
                  <a:lnTo>
                    <a:pt x="38316" y="7733"/>
                  </a:lnTo>
                  <a:lnTo>
                    <a:pt x="689689" y="7733"/>
                  </a:lnTo>
                  <a:lnTo>
                    <a:pt x="689689" y="139200"/>
                  </a:lnTo>
                  <a:close/>
                  <a:moveTo>
                    <a:pt x="689689" y="146934"/>
                  </a:moveTo>
                  <a:lnTo>
                    <a:pt x="689689" y="278401"/>
                  </a:lnTo>
                  <a:lnTo>
                    <a:pt x="38316" y="278401"/>
                  </a:lnTo>
                  <a:lnTo>
                    <a:pt x="38316" y="146934"/>
                  </a:lnTo>
                  <a:lnTo>
                    <a:pt x="689689" y="146934"/>
                  </a:lnTo>
                  <a:close/>
                  <a:moveTo>
                    <a:pt x="689689" y="286134"/>
                  </a:moveTo>
                  <a:lnTo>
                    <a:pt x="689689" y="417601"/>
                  </a:lnTo>
                  <a:lnTo>
                    <a:pt x="38316" y="417601"/>
                  </a:lnTo>
                  <a:lnTo>
                    <a:pt x="38316" y="286134"/>
                  </a:lnTo>
                  <a:lnTo>
                    <a:pt x="689689" y="286134"/>
                  </a:lnTo>
                  <a:close/>
                  <a:moveTo>
                    <a:pt x="728005" y="286134"/>
                  </a:moveTo>
                  <a:lnTo>
                    <a:pt x="1379378" y="286134"/>
                  </a:lnTo>
                  <a:lnTo>
                    <a:pt x="1379378" y="417601"/>
                  </a:lnTo>
                  <a:lnTo>
                    <a:pt x="728005" y="417601"/>
                  </a:lnTo>
                  <a:lnTo>
                    <a:pt x="728005" y="286134"/>
                  </a:lnTo>
                  <a:close/>
                  <a:moveTo>
                    <a:pt x="1417694" y="286134"/>
                  </a:moveTo>
                  <a:lnTo>
                    <a:pt x="2069067" y="286134"/>
                  </a:lnTo>
                  <a:lnTo>
                    <a:pt x="2069067" y="417601"/>
                  </a:lnTo>
                  <a:lnTo>
                    <a:pt x="1417694" y="417601"/>
                  </a:lnTo>
                  <a:lnTo>
                    <a:pt x="1417694" y="286134"/>
                  </a:lnTo>
                  <a:close/>
                  <a:moveTo>
                    <a:pt x="1417694" y="278401"/>
                  </a:moveTo>
                  <a:lnTo>
                    <a:pt x="1417694" y="146934"/>
                  </a:lnTo>
                  <a:lnTo>
                    <a:pt x="2069067" y="146934"/>
                  </a:lnTo>
                  <a:lnTo>
                    <a:pt x="2069067" y="278401"/>
                  </a:lnTo>
                  <a:lnTo>
                    <a:pt x="1417694" y="278401"/>
                  </a:lnTo>
                  <a:close/>
                  <a:moveTo>
                    <a:pt x="1417694" y="139200"/>
                  </a:moveTo>
                  <a:lnTo>
                    <a:pt x="1417694" y="7733"/>
                  </a:lnTo>
                  <a:lnTo>
                    <a:pt x="2069067" y="7733"/>
                  </a:lnTo>
                  <a:lnTo>
                    <a:pt x="2069067" y="139200"/>
                  </a:lnTo>
                  <a:lnTo>
                    <a:pt x="1417694" y="139200"/>
                  </a:lnTo>
                  <a:close/>
                  <a:moveTo>
                    <a:pt x="38316" y="556802"/>
                  </a:moveTo>
                  <a:lnTo>
                    <a:pt x="38316" y="425335"/>
                  </a:lnTo>
                  <a:lnTo>
                    <a:pt x="689689" y="425335"/>
                  </a:lnTo>
                  <a:lnTo>
                    <a:pt x="689689" y="556802"/>
                  </a:lnTo>
                  <a:lnTo>
                    <a:pt x="38316" y="556802"/>
                  </a:lnTo>
                  <a:close/>
                  <a:moveTo>
                    <a:pt x="728005" y="556802"/>
                  </a:moveTo>
                  <a:lnTo>
                    <a:pt x="728005" y="425335"/>
                  </a:lnTo>
                  <a:lnTo>
                    <a:pt x="1379378" y="425335"/>
                  </a:lnTo>
                  <a:lnTo>
                    <a:pt x="1379378" y="556802"/>
                  </a:lnTo>
                  <a:lnTo>
                    <a:pt x="728005" y="556802"/>
                  </a:lnTo>
                  <a:close/>
                  <a:moveTo>
                    <a:pt x="1417694" y="556802"/>
                  </a:moveTo>
                  <a:lnTo>
                    <a:pt x="1417694" y="425335"/>
                  </a:lnTo>
                  <a:lnTo>
                    <a:pt x="2069067" y="425335"/>
                  </a:lnTo>
                  <a:lnTo>
                    <a:pt x="2069067" y="556802"/>
                  </a:lnTo>
                  <a:lnTo>
                    <a:pt x="1417694" y="556802"/>
                  </a:lnTo>
                  <a:close/>
                  <a:moveTo>
                    <a:pt x="2758756" y="556802"/>
                  </a:moveTo>
                  <a:lnTo>
                    <a:pt x="2107383" y="556802"/>
                  </a:lnTo>
                  <a:lnTo>
                    <a:pt x="2107383" y="425335"/>
                  </a:lnTo>
                  <a:lnTo>
                    <a:pt x="2758756" y="425335"/>
                  </a:lnTo>
                  <a:lnTo>
                    <a:pt x="2758756" y="556802"/>
                  </a:lnTo>
                  <a:close/>
                  <a:moveTo>
                    <a:pt x="2758756" y="417601"/>
                  </a:moveTo>
                  <a:lnTo>
                    <a:pt x="2107383" y="417601"/>
                  </a:lnTo>
                  <a:lnTo>
                    <a:pt x="2107383" y="286134"/>
                  </a:lnTo>
                  <a:lnTo>
                    <a:pt x="2758756" y="286134"/>
                  </a:lnTo>
                  <a:lnTo>
                    <a:pt x="2758756" y="417601"/>
                  </a:lnTo>
                  <a:close/>
                  <a:moveTo>
                    <a:pt x="2758756" y="278401"/>
                  </a:moveTo>
                  <a:lnTo>
                    <a:pt x="2107383" y="278401"/>
                  </a:lnTo>
                  <a:lnTo>
                    <a:pt x="2107383" y="146934"/>
                  </a:lnTo>
                  <a:lnTo>
                    <a:pt x="2758756" y="146934"/>
                  </a:lnTo>
                  <a:lnTo>
                    <a:pt x="2758756" y="278401"/>
                  </a:lnTo>
                  <a:close/>
                  <a:moveTo>
                    <a:pt x="2758756" y="139200"/>
                  </a:moveTo>
                  <a:lnTo>
                    <a:pt x="2107383" y="139200"/>
                  </a:lnTo>
                  <a:lnTo>
                    <a:pt x="2107383" y="7733"/>
                  </a:lnTo>
                  <a:lnTo>
                    <a:pt x="2758756" y="7733"/>
                  </a:lnTo>
                  <a:lnTo>
                    <a:pt x="2758756" y="139200"/>
                  </a:lnTo>
                  <a:close/>
                </a:path>
              </a:pathLst>
            </a:custGeom>
            <a:solidFill>
              <a:srgbClr val="FF8A5E"/>
            </a:solidFill>
          </p:spPr>
        </p:sp>
      </p:grpSp>
      <p:sp>
        <p:nvSpPr>
          <p:cNvPr name="AutoShape 5" id="5"/>
          <p:cNvSpPr/>
          <p:nvPr/>
        </p:nvSpPr>
        <p:spPr>
          <a:xfrm rot="0">
            <a:off x="0" y="660400"/>
            <a:ext cx="18288000" cy="0"/>
          </a:xfrm>
          <a:prstGeom prst="line">
            <a:avLst/>
          </a:prstGeom>
          <a:ln cap="rnd" w="19050">
            <a:solidFill>
              <a:srgbClr val="205745"/>
            </a:solidFill>
            <a:prstDash val="solid"/>
            <a:headEnd type="none" len="sm" w="sm"/>
            <a:tailEnd type="none" len="sm" w="sm"/>
          </a:ln>
        </p:spPr>
      </p:sp>
      <p:grpSp>
        <p:nvGrpSpPr>
          <p:cNvPr name="Group 6" id="6"/>
          <p:cNvGrpSpPr/>
          <p:nvPr/>
        </p:nvGrpSpPr>
        <p:grpSpPr>
          <a:xfrm rot="0">
            <a:off x="659794" y="679450"/>
            <a:ext cx="3239389" cy="1041438"/>
            <a:chOff x="0" y="0"/>
            <a:chExt cx="5899857" cy="1896757"/>
          </a:xfrm>
        </p:grpSpPr>
        <p:sp>
          <p:nvSpPr>
            <p:cNvPr name="Freeform 7" id="7"/>
            <p:cNvSpPr/>
            <p:nvPr/>
          </p:nvSpPr>
          <p:spPr>
            <a:xfrm flipH="false" flipV="false" rot="0">
              <a:off x="0" y="0"/>
              <a:ext cx="5899857" cy="1896757"/>
            </a:xfrm>
            <a:custGeom>
              <a:avLst/>
              <a:gdLst/>
              <a:ahLst/>
              <a:cxnLst/>
              <a:rect r="r" b="b" t="t" l="l"/>
              <a:pathLst>
                <a:path h="1896757" w="5899857">
                  <a:moveTo>
                    <a:pt x="0" y="0"/>
                  </a:moveTo>
                  <a:lnTo>
                    <a:pt x="5899857" y="0"/>
                  </a:lnTo>
                  <a:lnTo>
                    <a:pt x="5899857" y="1896757"/>
                  </a:lnTo>
                  <a:lnTo>
                    <a:pt x="0" y="1896757"/>
                  </a:lnTo>
                  <a:close/>
                </a:path>
              </a:pathLst>
            </a:custGeom>
            <a:solidFill>
              <a:srgbClr val="FF8A5E"/>
            </a:solidFill>
          </p:spPr>
        </p:sp>
      </p:grpSp>
      <p:sp>
        <p:nvSpPr>
          <p:cNvPr name="AutoShape 8" id="8"/>
          <p:cNvSpPr/>
          <p:nvPr/>
        </p:nvSpPr>
        <p:spPr>
          <a:xfrm rot="5400000">
            <a:off x="-4474181" y="5130800"/>
            <a:ext cx="10287000" cy="0"/>
          </a:xfrm>
          <a:prstGeom prst="line">
            <a:avLst/>
          </a:prstGeom>
          <a:ln cap="rnd" w="19050">
            <a:solidFill>
              <a:srgbClr val="205745"/>
            </a:solidFill>
            <a:prstDash val="solid"/>
            <a:headEnd type="none" len="sm" w="sm"/>
            <a:tailEnd type="none" len="sm" w="sm"/>
          </a:ln>
        </p:spPr>
      </p:sp>
      <p:sp>
        <p:nvSpPr>
          <p:cNvPr name="AutoShape 9" id="9"/>
          <p:cNvSpPr/>
          <p:nvPr/>
        </p:nvSpPr>
        <p:spPr>
          <a:xfrm rot="5400000">
            <a:off x="12498705" y="5130800"/>
            <a:ext cx="10287000" cy="0"/>
          </a:xfrm>
          <a:prstGeom prst="line">
            <a:avLst/>
          </a:prstGeom>
          <a:ln cap="rnd" w="19050">
            <a:solidFill>
              <a:srgbClr val="205745"/>
            </a:solidFill>
            <a:prstDash val="solid"/>
            <a:headEnd type="none" len="sm" w="sm"/>
            <a:tailEnd type="none" len="sm" w="sm"/>
          </a:ln>
        </p:spPr>
      </p:sp>
      <p:sp>
        <p:nvSpPr>
          <p:cNvPr name="AutoShape 10" id="10"/>
          <p:cNvSpPr/>
          <p:nvPr/>
        </p:nvSpPr>
        <p:spPr>
          <a:xfrm rot="5400000">
            <a:off x="3992575" y="5141900"/>
            <a:ext cx="10302850" cy="0"/>
          </a:xfrm>
          <a:prstGeom prst="line">
            <a:avLst/>
          </a:prstGeom>
          <a:ln cap="rnd" w="19050">
            <a:solidFill>
              <a:srgbClr val="205745"/>
            </a:solidFill>
            <a:prstDash val="solid"/>
            <a:headEnd type="none" len="sm" w="sm"/>
            <a:tailEnd type="none" len="sm" w="sm"/>
          </a:ln>
        </p:spPr>
      </p:sp>
      <p:sp>
        <p:nvSpPr>
          <p:cNvPr name="AutoShape 11" id="11"/>
          <p:cNvSpPr/>
          <p:nvPr/>
        </p:nvSpPr>
        <p:spPr>
          <a:xfrm rot="0">
            <a:off x="0" y="1701838"/>
            <a:ext cx="9134475" cy="0"/>
          </a:xfrm>
          <a:prstGeom prst="line">
            <a:avLst/>
          </a:prstGeom>
          <a:ln cap="rnd" w="19050">
            <a:solidFill>
              <a:srgbClr val="205745"/>
            </a:solidFill>
            <a:prstDash val="solid"/>
            <a:headEnd type="none" len="sm" w="sm"/>
            <a:tailEnd type="none" len="sm" w="sm"/>
          </a:ln>
        </p:spPr>
      </p:sp>
      <p:sp>
        <p:nvSpPr>
          <p:cNvPr name="Freeform 12" id="12"/>
          <p:cNvSpPr/>
          <p:nvPr/>
        </p:nvSpPr>
        <p:spPr>
          <a:xfrm flipH="false" flipV="false" rot="0">
            <a:off x="1820559" y="2999778"/>
            <a:ext cx="6172200" cy="6172200"/>
          </a:xfrm>
          <a:custGeom>
            <a:avLst/>
            <a:gdLst/>
            <a:ahLst/>
            <a:cxnLst/>
            <a:rect r="r" b="b" t="t" l="l"/>
            <a:pathLst>
              <a:path h="6172200" w="6172200">
                <a:moveTo>
                  <a:pt x="0" y="0"/>
                </a:moveTo>
                <a:lnTo>
                  <a:pt x="6172200" y="0"/>
                </a:lnTo>
                <a:lnTo>
                  <a:pt x="6172200" y="6172200"/>
                </a:lnTo>
                <a:lnTo>
                  <a:pt x="0" y="6172200"/>
                </a:lnTo>
                <a:lnTo>
                  <a:pt x="0" y="0"/>
                </a:lnTo>
                <a:close/>
              </a:path>
            </a:pathLst>
          </a:custGeom>
          <a:blipFill>
            <a:blip r:embed="rId2"/>
            <a:stretch>
              <a:fillRect l="0" t="0" r="0" b="0"/>
            </a:stretch>
          </a:blipFill>
        </p:spPr>
      </p:sp>
      <p:sp>
        <p:nvSpPr>
          <p:cNvPr name="TextBox 13" id="13"/>
          <p:cNvSpPr txBox="true"/>
          <p:nvPr/>
        </p:nvSpPr>
        <p:spPr>
          <a:xfrm rot="0">
            <a:off x="1633093" y="1949488"/>
            <a:ext cx="5868289" cy="745490"/>
          </a:xfrm>
          <a:prstGeom prst="rect">
            <a:avLst/>
          </a:prstGeom>
        </p:spPr>
        <p:txBody>
          <a:bodyPr anchor="t" rtlCol="false" tIns="0" lIns="0" bIns="0" rIns="0">
            <a:spAutoFit/>
          </a:bodyPr>
          <a:lstStyle/>
          <a:p>
            <a:pPr algn="ctr">
              <a:lnSpc>
                <a:spcPts val="6159"/>
              </a:lnSpc>
            </a:pPr>
            <a:r>
              <a:rPr lang="en-US" sz="4400">
                <a:solidFill>
                  <a:srgbClr val="205745"/>
                </a:solidFill>
                <a:latin typeface="Now"/>
              </a:rPr>
              <a:t>Pie Charts</a:t>
            </a:r>
          </a:p>
        </p:txBody>
      </p:sp>
      <p:sp>
        <p:nvSpPr>
          <p:cNvPr name="TextBox 14" id="14"/>
          <p:cNvSpPr txBox="true"/>
          <p:nvPr/>
        </p:nvSpPr>
        <p:spPr>
          <a:xfrm rot="0">
            <a:off x="9524410" y="1924386"/>
            <a:ext cx="7734890" cy="6974827"/>
          </a:xfrm>
          <a:prstGeom prst="rect">
            <a:avLst/>
          </a:prstGeom>
        </p:spPr>
        <p:txBody>
          <a:bodyPr anchor="t" rtlCol="false" tIns="0" lIns="0" bIns="0" rIns="0">
            <a:spAutoFit/>
          </a:bodyPr>
          <a:lstStyle/>
          <a:p>
            <a:pPr algn="ctr" marL="707182" indent="-353591" lvl="1">
              <a:lnSpc>
                <a:spcPts val="4585"/>
              </a:lnSpc>
              <a:buFont typeface="Arial"/>
              <a:buChar char="•"/>
            </a:pPr>
            <a:r>
              <a:rPr lang="en-US" sz="3275">
                <a:solidFill>
                  <a:srgbClr val="205745"/>
                </a:solidFill>
                <a:latin typeface="Now"/>
              </a:rPr>
              <a:t>A pie chart compares parts to a whole. As such, it shows a </a:t>
            </a:r>
            <a:r>
              <a:rPr lang="en-US" sz="3275">
                <a:solidFill>
                  <a:srgbClr val="205745"/>
                </a:solidFill>
                <a:latin typeface="Now Bold"/>
              </a:rPr>
              <a:t>percentage distribution</a:t>
            </a:r>
            <a:r>
              <a:rPr lang="en-US" sz="3275">
                <a:solidFill>
                  <a:srgbClr val="205745"/>
                </a:solidFill>
                <a:latin typeface="Now"/>
              </a:rPr>
              <a:t>. </a:t>
            </a:r>
          </a:p>
          <a:p>
            <a:pPr algn="ctr" marL="707182" indent="-353591" lvl="1">
              <a:lnSpc>
                <a:spcPts val="4585"/>
              </a:lnSpc>
              <a:buFont typeface="Arial"/>
              <a:buChar char="•"/>
            </a:pPr>
            <a:r>
              <a:rPr lang="en-US" sz="3275">
                <a:solidFill>
                  <a:srgbClr val="205745"/>
                </a:solidFill>
                <a:latin typeface="Now"/>
              </a:rPr>
              <a:t>The pie=the total data set</a:t>
            </a:r>
          </a:p>
          <a:p>
            <a:pPr algn="ctr" marL="707182" indent="-353591" lvl="1">
              <a:lnSpc>
                <a:spcPts val="4585"/>
              </a:lnSpc>
              <a:buFont typeface="Arial"/>
              <a:buChar char="•"/>
            </a:pPr>
            <a:r>
              <a:rPr lang="en-US" sz="3275">
                <a:solidFill>
                  <a:srgbClr val="205745"/>
                </a:solidFill>
                <a:latin typeface="Now"/>
              </a:rPr>
              <a:t>each segment = a particular category </a:t>
            </a:r>
          </a:p>
          <a:p>
            <a:pPr algn="ctr" marL="707182" indent="-353591" lvl="1">
              <a:lnSpc>
                <a:spcPts val="4585"/>
              </a:lnSpc>
              <a:buFont typeface="Arial"/>
              <a:buChar char="•"/>
            </a:pPr>
            <a:r>
              <a:rPr lang="en-US" sz="3275">
                <a:solidFill>
                  <a:srgbClr val="205745"/>
                </a:solidFill>
                <a:latin typeface="Now"/>
              </a:rPr>
              <a:t>To use a pie chart, the data you are measuring must depict </a:t>
            </a:r>
            <a:r>
              <a:rPr lang="en-US" sz="3275">
                <a:solidFill>
                  <a:srgbClr val="205745"/>
                </a:solidFill>
                <a:latin typeface="Now Bold"/>
              </a:rPr>
              <a:t>a ratio or percentage relationship</a:t>
            </a:r>
            <a:r>
              <a:rPr lang="en-US" sz="3275">
                <a:solidFill>
                  <a:srgbClr val="205745"/>
                </a:solidFill>
                <a:latin typeface="Now"/>
              </a:rPr>
              <a:t>. Each segment must be calculated using the same unit of measurement</a:t>
            </a:r>
          </a:p>
          <a:p>
            <a:pPr algn="ctr">
              <a:lnSpc>
                <a:spcPts val="4585"/>
              </a:lnSpc>
              <a:spcBef>
                <a:spcPct val="0"/>
              </a:spcBef>
            </a:pPr>
          </a:p>
        </p:txBody>
      </p:sp>
      <p:sp>
        <p:nvSpPr>
          <p:cNvPr name="TextBox 15" id="15"/>
          <p:cNvSpPr txBox="true"/>
          <p:nvPr/>
        </p:nvSpPr>
        <p:spPr>
          <a:xfrm rot="0">
            <a:off x="745519" y="942676"/>
            <a:ext cx="3067939" cy="457835"/>
          </a:xfrm>
          <a:prstGeom prst="rect">
            <a:avLst/>
          </a:prstGeom>
        </p:spPr>
        <p:txBody>
          <a:bodyPr anchor="t" rtlCol="false" tIns="0" lIns="0" bIns="0" rIns="0">
            <a:spAutoFit/>
          </a:bodyPr>
          <a:lstStyle/>
          <a:p>
            <a:pPr algn="ctr">
              <a:lnSpc>
                <a:spcPts val="3639"/>
              </a:lnSpc>
              <a:spcBef>
                <a:spcPct val="0"/>
              </a:spcBef>
            </a:pPr>
            <a:r>
              <a:rPr lang="en-US" sz="2599">
                <a:solidFill>
                  <a:srgbClr val="205745"/>
                </a:solidFill>
                <a:latin typeface="Now Bold"/>
              </a:rPr>
              <a:t>#3</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BF9F5"/>
        </a:solidFill>
      </p:bgPr>
    </p:bg>
    <p:spTree>
      <p:nvGrpSpPr>
        <p:cNvPr id="1" name=""/>
        <p:cNvGrpSpPr/>
        <p:nvPr/>
      </p:nvGrpSpPr>
      <p:grpSpPr>
        <a:xfrm>
          <a:off x="0" y="0"/>
          <a:ext cx="0" cy="0"/>
          <a:chOff x="0" y="0"/>
          <a:chExt cx="0" cy="0"/>
        </a:xfrm>
      </p:grpSpPr>
      <p:sp>
        <p:nvSpPr>
          <p:cNvPr name="TextBox 2" id="2"/>
          <p:cNvSpPr txBox="true"/>
          <p:nvPr/>
        </p:nvSpPr>
        <p:spPr>
          <a:xfrm rot="0">
            <a:off x="1028700" y="4471035"/>
            <a:ext cx="16230600" cy="1991360"/>
          </a:xfrm>
          <a:prstGeom prst="rect">
            <a:avLst/>
          </a:prstGeom>
        </p:spPr>
        <p:txBody>
          <a:bodyPr anchor="t" rtlCol="false" tIns="0" lIns="0" bIns="0" rIns="0">
            <a:spAutoFit/>
          </a:bodyPr>
          <a:lstStyle/>
          <a:p>
            <a:pPr algn="ctr" marL="0" indent="0" lvl="0">
              <a:lnSpc>
                <a:spcPts val="7840"/>
              </a:lnSpc>
              <a:spcBef>
                <a:spcPct val="0"/>
              </a:spcBef>
            </a:pPr>
            <a:r>
              <a:rPr lang="en-US" sz="5600">
                <a:solidFill>
                  <a:srgbClr val="000000"/>
                </a:solidFill>
                <a:latin typeface="IreneFlorentina"/>
              </a:rPr>
              <a:t>Do you know the names of the following basic data display types?</a:t>
            </a:r>
          </a:p>
        </p:txBody>
      </p:sp>
      <p:sp>
        <p:nvSpPr>
          <p:cNvPr name="Freeform 3" id="3"/>
          <p:cNvSpPr/>
          <p:nvPr/>
        </p:nvSpPr>
        <p:spPr>
          <a:xfrm flipH="false" flipV="false" rot="1809516">
            <a:off x="-912025" y="6314655"/>
            <a:ext cx="7315200" cy="3882950"/>
          </a:xfrm>
          <a:custGeom>
            <a:avLst/>
            <a:gdLst/>
            <a:ahLst/>
            <a:cxnLst/>
            <a:rect r="r" b="b" t="t" l="l"/>
            <a:pathLst>
              <a:path h="3882950" w="7315200">
                <a:moveTo>
                  <a:pt x="0" y="0"/>
                </a:moveTo>
                <a:lnTo>
                  <a:pt x="7315200" y="0"/>
                </a:lnTo>
                <a:lnTo>
                  <a:pt x="7315200" y="3882949"/>
                </a:lnTo>
                <a:lnTo>
                  <a:pt x="0" y="388294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3516215">
            <a:off x="1474259" y="-1764282"/>
            <a:ext cx="2542632" cy="5925625"/>
          </a:xfrm>
          <a:custGeom>
            <a:avLst/>
            <a:gdLst/>
            <a:ahLst/>
            <a:cxnLst/>
            <a:rect r="r" b="b" t="t" l="l"/>
            <a:pathLst>
              <a:path h="5925625" w="2542632">
                <a:moveTo>
                  <a:pt x="0" y="0"/>
                </a:moveTo>
                <a:lnTo>
                  <a:pt x="2542632" y="0"/>
                </a:lnTo>
                <a:lnTo>
                  <a:pt x="2542632" y="5925625"/>
                </a:lnTo>
                <a:lnTo>
                  <a:pt x="0" y="59256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8726189">
            <a:off x="12299356" y="-411427"/>
            <a:ext cx="6357135" cy="4114800"/>
          </a:xfrm>
          <a:custGeom>
            <a:avLst/>
            <a:gdLst/>
            <a:ahLst/>
            <a:cxnLst/>
            <a:rect r="r" b="b" t="t" l="l"/>
            <a:pathLst>
              <a:path h="4114800" w="6357135">
                <a:moveTo>
                  <a:pt x="0" y="0"/>
                </a:moveTo>
                <a:lnTo>
                  <a:pt x="6357135" y="0"/>
                </a:lnTo>
                <a:lnTo>
                  <a:pt x="635713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9804741">
            <a:off x="11826915" y="6000870"/>
            <a:ext cx="6663997" cy="4510519"/>
          </a:xfrm>
          <a:custGeom>
            <a:avLst/>
            <a:gdLst/>
            <a:ahLst/>
            <a:cxnLst/>
            <a:rect r="r" b="b" t="t" l="l"/>
            <a:pathLst>
              <a:path h="4510519" w="6663997">
                <a:moveTo>
                  <a:pt x="0" y="0"/>
                </a:moveTo>
                <a:lnTo>
                  <a:pt x="6663997" y="0"/>
                </a:lnTo>
                <a:lnTo>
                  <a:pt x="6663997" y="4510519"/>
                </a:lnTo>
                <a:lnTo>
                  <a:pt x="0" y="451051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BF9F5"/>
        </a:solidFill>
      </p:bgPr>
    </p:bg>
    <p:spTree>
      <p:nvGrpSpPr>
        <p:cNvPr id="1" name=""/>
        <p:cNvGrpSpPr/>
        <p:nvPr/>
      </p:nvGrpSpPr>
      <p:grpSpPr>
        <a:xfrm>
          <a:off x="0" y="0"/>
          <a:ext cx="0" cy="0"/>
          <a:chOff x="0" y="0"/>
          <a:chExt cx="0" cy="0"/>
        </a:xfrm>
      </p:grpSpPr>
      <p:grpSp>
        <p:nvGrpSpPr>
          <p:cNvPr name="Group 2" id="2"/>
          <p:cNvGrpSpPr/>
          <p:nvPr/>
        </p:nvGrpSpPr>
        <p:grpSpPr>
          <a:xfrm rot="0">
            <a:off x="1028700" y="2463841"/>
            <a:ext cx="7245985" cy="6794182"/>
            <a:chOff x="0" y="0"/>
            <a:chExt cx="9661313" cy="9058910"/>
          </a:xfrm>
        </p:grpSpPr>
        <p:grpSp>
          <p:nvGrpSpPr>
            <p:cNvPr name="Group 3" id="3"/>
            <p:cNvGrpSpPr>
              <a:grpSpLocks noChangeAspect="true"/>
            </p:cNvGrpSpPr>
            <p:nvPr/>
          </p:nvGrpSpPr>
          <p:grpSpPr>
            <a:xfrm rot="0">
              <a:off x="0" y="0"/>
              <a:ext cx="9661313" cy="9058910"/>
              <a:chOff x="625687" y="1228090"/>
              <a:chExt cx="9661313" cy="9058910"/>
            </a:xfrm>
          </p:grpSpPr>
          <p:sp>
            <p:nvSpPr>
              <p:cNvPr name="Freeform 4" id="4"/>
              <p:cNvSpPr/>
              <p:nvPr/>
            </p:nvSpPr>
            <p:spPr>
              <a:xfrm flipH="false" flipV="false" rot="0">
                <a:off x="0" y="10287000"/>
                <a:ext cx="600287" cy="0"/>
              </a:xfrm>
              <a:custGeom>
                <a:avLst/>
                <a:gdLst/>
                <a:ahLst/>
                <a:cxnLst/>
                <a:rect r="r" b="b" t="t" l="l"/>
                <a:pathLst>
                  <a:path h="0" w="600287">
                    <a:moveTo>
                      <a:pt x="0" y="0"/>
                    </a:moveTo>
                    <a:lnTo>
                      <a:pt x="0" y="0"/>
                    </a:lnTo>
                    <a:lnTo>
                      <a:pt x="600287" y="0"/>
                    </a:lnTo>
                    <a:lnTo>
                      <a:pt x="600287" y="0"/>
                    </a:lnTo>
                    <a:close/>
                  </a:path>
                </a:pathLst>
              </a:custGeom>
              <a:solidFill>
                <a:srgbClr val="D89082"/>
              </a:solidFill>
            </p:spPr>
          </p:sp>
          <p:sp>
            <p:nvSpPr>
              <p:cNvPr name="Freeform 5" id="5"/>
              <p:cNvSpPr/>
              <p:nvPr/>
            </p:nvSpPr>
            <p:spPr>
              <a:xfrm flipH="false" flipV="false" rot="0">
                <a:off x="2108835" y="6988810"/>
                <a:ext cx="600287" cy="3298190"/>
              </a:xfrm>
              <a:custGeom>
                <a:avLst/>
                <a:gdLst/>
                <a:ahLst/>
                <a:cxnLst/>
                <a:rect r="r" b="b" t="t" l="l"/>
                <a:pathLst>
                  <a:path h="3298190" w="600287">
                    <a:moveTo>
                      <a:pt x="0" y="3298190"/>
                    </a:moveTo>
                    <a:lnTo>
                      <a:pt x="0" y="48023"/>
                    </a:lnTo>
                    <a:cubicBezTo>
                      <a:pt x="0" y="35287"/>
                      <a:pt x="5059" y="23072"/>
                      <a:pt x="14065" y="14066"/>
                    </a:cubicBezTo>
                    <a:cubicBezTo>
                      <a:pt x="23071" y="5059"/>
                      <a:pt x="35286" y="0"/>
                      <a:pt x="48023" y="0"/>
                    </a:cubicBezTo>
                    <a:lnTo>
                      <a:pt x="552264" y="0"/>
                    </a:lnTo>
                    <a:cubicBezTo>
                      <a:pt x="565000" y="0"/>
                      <a:pt x="577215" y="5059"/>
                      <a:pt x="586221" y="14066"/>
                    </a:cubicBezTo>
                    <a:cubicBezTo>
                      <a:pt x="595227" y="23072"/>
                      <a:pt x="600287" y="35287"/>
                      <a:pt x="600287" y="48023"/>
                    </a:cubicBezTo>
                    <a:lnTo>
                      <a:pt x="600287" y="3298190"/>
                    </a:lnTo>
                    <a:close/>
                  </a:path>
                </a:pathLst>
              </a:custGeom>
              <a:solidFill>
                <a:srgbClr val="D89082"/>
              </a:solidFill>
            </p:spPr>
          </p:sp>
          <p:sp>
            <p:nvSpPr>
              <p:cNvPr name="Freeform 6" id="6"/>
              <p:cNvSpPr/>
              <p:nvPr/>
            </p:nvSpPr>
            <p:spPr>
              <a:xfrm flipH="false" flipV="false" rot="0">
                <a:off x="4217670" y="4108450"/>
                <a:ext cx="600287" cy="6178550"/>
              </a:xfrm>
              <a:custGeom>
                <a:avLst/>
                <a:gdLst/>
                <a:ahLst/>
                <a:cxnLst/>
                <a:rect r="r" b="b" t="t" l="l"/>
                <a:pathLst>
                  <a:path h="6178550" w="600287">
                    <a:moveTo>
                      <a:pt x="0" y="6178550"/>
                    </a:moveTo>
                    <a:lnTo>
                      <a:pt x="0" y="48023"/>
                    </a:lnTo>
                    <a:cubicBezTo>
                      <a:pt x="0" y="35287"/>
                      <a:pt x="5059" y="23072"/>
                      <a:pt x="14065" y="14065"/>
                    </a:cubicBezTo>
                    <a:cubicBezTo>
                      <a:pt x="23072" y="5059"/>
                      <a:pt x="35287" y="0"/>
                      <a:pt x="48023" y="0"/>
                    </a:cubicBezTo>
                    <a:lnTo>
                      <a:pt x="552264" y="0"/>
                    </a:lnTo>
                    <a:cubicBezTo>
                      <a:pt x="565000" y="0"/>
                      <a:pt x="577215" y="5059"/>
                      <a:pt x="586221" y="14065"/>
                    </a:cubicBezTo>
                    <a:cubicBezTo>
                      <a:pt x="595227" y="23072"/>
                      <a:pt x="600287" y="35287"/>
                      <a:pt x="600287" y="48023"/>
                    </a:cubicBezTo>
                    <a:lnTo>
                      <a:pt x="600287" y="6178550"/>
                    </a:lnTo>
                    <a:close/>
                  </a:path>
                </a:pathLst>
              </a:custGeom>
              <a:solidFill>
                <a:srgbClr val="D89082"/>
              </a:solidFill>
            </p:spPr>
          </p:sp>
          <p:sp>
            <p:nvSpPr>
              <p:cNvPr name="Freeform 7" id="7"/>
              <p:cNvSpPr/>
              <p:nvPr/>
            </p:nvSpPr>
            <p:spPr>
              <a:xfrm flipH="false" flipV="false" rot="0">
                <a:off x="6326505" y="2874010"/>
                <a:ext cx="600287" cy="7412990"/>
              </a:xfrm>
              <a:custGeom>
                <a:avLst/>
                <a:gdLst/>
                <a:ahLst/>
                <a:cxnLst/>
                <a:rect r="r" b="b" t="t" l="l"/>
                <a:pathLst>
                  <a:path h="7412990" w="600287">
                    <a:moveTo>
                      <a:pt x="0" y="7412990"/>
                    </a:moveTo>
                    <a:lnTo>
                      <a:pt x="0" y="48023"/>
                    </a:lnTo>
                    <a:cubicBezTo>
                      <a:pt x="0" y="35286"/>
                      <a:pt x="5060" y="23071"/>
                      <a:pt x="14066" y="14066"/>
                    </a:cubicBezTo>
                    <a:cubicBezTo>
                      <a:pt x="23072" y="5060"/>
                      <a:pt x="35287" y="0"/>
                      <a:pt x="48023" y="0"/>
                    </a:cubicBezTo>
                    <a:lnTo>
                      <a:pt x="552263" y="0"/>
                    </a:lnTo>
                    <a:cubicBezTo>
                      <a:pt x="565000" y="0"/>
                      <a:pt x="577215" y="5059"/>
                      <a:pt x="586221" y="14065"/>
                    </a:cubicBezTo>
                    <a:cubicBezTo>
                      <a:pt x="595228" y="23071"/>
                      <a:pt x="600287" y="35286"/>
                      <a:pt x="600287" y="48023"/>
                    </a:cubicBezTo>
                    <a:lnTo>
                      <a:pt x="600287" y="7412990"/>
                    </a:lnTo>
                    <a:close/>
                  </a:path>
                </a:pathLst>
              </a:custGeom>
              <a:solidFill>
                <a:srgbClr val="D89082"/>
              </a:solidFill>
            </p:spPr>
          </p:sp>
          <p:sp>
            <p:nvSpPr>
              <p:cNvPr name="Freeform 8" id="8"/>
              <p:cNvSpPr/>
              <p:nvPr/>
            </p:nvSpPr>
            <p:spPr>
              <a:xfrm flipH="false" flipV="false" rot="0">
                <a:off x="8435340" y="1228090"/>
                <a:ext cx="600287" cy="9058910"/>
              </a:xfrm>
              <a:custGeom>
                <a:avLst/>
                <a:gdLst/>
                <a:ahLst/>
                <a:cxnLst/>
                <a:rect r="r" b="b" t="t" l="l"/>
                <a:pathLst>
                  <a:path h="9058910" w="600287">
                    <a:moveTo>
                      <a:pt x="0" y="9058910"/>
                    </a:moveTo>
                    <a:lnTo>
                      <a:pt x="0" y="48023"/>
                    </a:lnTo>
                    <a:cubicBezTo>
                      <a:pt x="0" y="21501"/>
                      <a:pt x="21500" y="0"/>
                      <a:pt x="48023" y="0"/>
                    </a:cubicBezTo>
                    <a:lnTo>
                      <a:pt x="552264" y="0"/>
                    </a:lnTo>
                    <a:cubicBezTo>
                      <a:pt x="578787" y="0"/>
                      <a:pt x="600287" y="21501"/>
                      <a:pt x="600287" y="48023"/>
                    </a:cubicBezTo>
                    <a:lnTo>
                      <a:pt x="600287" y="9058910"/>
                    </a:lnTo>
                    <a:close/>
                  </a:path>
                </a:pathLst>
              </a:custGeom>
              <a:solidFill>
                <a:srgbClr val="D89082"/>
              </a:solidFill>
            </p:spPr>
          </p:sp>
          <p:sp>
            <p:nvSpPr>
              <p:cNvPr name="Freeform 9" id="9"/>
              <p:cNvSpPr/>
              <p:nvPr/>
            </p:nvSpPr>
            <p:spPr>
              <a:xfrm flipH="false" flipV="false" rot="0">
                <a:off x="625687" y="8216900"/>
                <a:ext cx="600287" cy="2070100"/>
              </a:xfrm>
              <a:custGeom>
                <a:avLst/>
                <a:gdLst/>
                <a:ahLst/>
                <a:cxnLst/>
                <a:rect r="r" b="b" t="t" l="l"/>
                <a:pathLst>
                  <a:path h="2070100" w="600287">
                    <a:moveTo>
                      <a:pt x="0" y="2070100"/>
                    </a:moveTo>
                    <a:lnTo>
                      <a:pt x="0" y="48023"/>
                    </a:lnTo>
                    <a:cubicBezTo>
                      <a:pt x="0" y="21500"/>
                      <a:pt x="21500" y="0"/>
                      <a:pt x="48023" y="0"/>
                    </a:cubicBezTo>
                    <a:lnTo>
                      <a:pt x="552263" y="0"/>
                    </a:lnTo>
                    <a:cubicBezTo>
                      <a:pt x="578786" y="0"/>
                      <a:pt x="600286" y="21500"/>
                      <a:pt x="600286" y="48023"/>
                    </a:cubicBezTo>
                    <a:lnTo>
                      <a:pt x="600286" y="2070100"/>
                    </a:lnTo>
                    <a:close/>
                  </a:path>
                </a:pathLst>
              </a:custGeom>
              <a:solidFill>
                <a:srgbClr val="ECC998"/>
              </a:solidFill>
            </p:spPr>
          </p:sp>
          <p:sp>
            <p:nvSpPr>
              <p:cNvPr name="Freeform 10" id="10"/>
              <p:cNvSpPr/>
              <p:nvPr/>
            </p:nvSpPr>
            <p:spPr>
              <a:xfrm flipH="false" flipV="false" rot="0">
                <a:off x="2734521" y="6988810"/>
                <a:ext cx="600287" cy="3298190"/>
              </a:xfrm>
              <a:custGeom>
                <a:avLst/>
                <a:gdLst/>
                <a:ahLst/>
                <a:cxnLst/>
                <a:rect r="r" b="b" t="t" l="l"/>
                <a:pathLst>
                  <a:path h="3298190" w="600287">
                    <a:moveTo>
                      <a:pt x="1" y="3298190"/>
                    </a:moveTo>
                    <a:lnTo>
                      <a:pt x="1" y="48023"/>
                    </a:lnTo>
                    <a:cubicBezTo>
                      <a:pt x="0" y="35287"/>
                      <a:pt x="5060" y="23072"/>
                      <a:pt x="14066" y="14066"/>
                    </a:cubicBezTo>
                    <a:cubicBezTo>
                      <a:pt x="23072" y="5059"/>
                      <a:pt x="35287" y="0"/>
                      <a:pt x="48024" y="0"/>
                    </a:cubicBezTo>
                    <a:lnTo>
                      <a:pt x="552264" y="0"/>
                    </a:lnTo>
                    <a:cubicBezTo>
                      <a:pt x="565001" y="0"/>
                      <a:pt x="577216" y="5059"/>
                      <a:pt x="586222" y="14066"/>
                    </a:cubicBezTo>
                    <a:cubicBezTo>
                      <a:pt x="595228" y="23072"/>
                      <a:pt x="600287" y="35287"/>
                      <a:pt x="600287" y="48023"/>
                    </a:cubicBezTo>
                    <a:lnTo>
                      <a:pt x="600287" y="3298190"/>
                    </a:lnTo>
                    <a:close/>
                  </a:path>
                </a:pathLst>
              </a:custGeom>
              <a:solidFill>
                <a:srgbClr val="ECC998"/>
              </a:solidFill>
            </p:spPr>
          </p:sp>
          <p:sp>
            <p:nvSpPr>
              <p:cNvPr name="Freeform 11" id="11"/>
              <p:cNvSpPr/>
              <p:nvPr/>
            </p:nvSpPr>
            <p:spPr>
              <a:xfrm flipH="false" flipV="false" rot="0">
                <a:off x="4843357" y="6167967"/>
                <a:ext cx="600287" cy="4119033"/>
              </a:xfrm>
              <a:custGeom>
                <a:avLst/>
                <a:gdLst/>
                <a:ahLst/>
                <a:cxnLst/>
                <a:rect r="r" b="b" t="t" l="l"/>
                <a:pathLst>
                  <a:path h="4119033" w="600287">
                    <a:moveTo>
                      <a:pt x="0" y="4119033"/>
                    </a:moveTo>
                    <a:lnTo>
                      <a:pt x="0" y="48023"/>
                    </a:lnTo>
                    <a:cubicBezTo>
                      <a:pt x="0" y="35286"/>
                      <a:pt x="5059" y="23071"/>
                      <a:pt x="14065" y="14065"/>
                    </a:cubicBezTo>
                    <a:cubicBezTo>
                      <a:pt x="23072" y="5059"/>
                      <a:pt x="35286" y="0"/>
                      <a:pt x="48023" y="0"/>
                    </a:cubicBezTo>
                    <a:lnTo>
                      <a:pt x="552263" y="0"/>
                    </a:lnTo>
                    <a:cubicBezTo>
                      <a:pt x="565000" y="0"/>
                      <a:pt x="577214" y="5059"/>
                      <a:pt x="586221" y="14065"/>
                    </a:cubicBezTo>
                    <a:cubicBezTo>
                      <a:pt x="595227" y="23071"/>
                      <a:pt x="600286" y="35286"/>
                      <a:pt x="600286" y="48023"/>
                    </a:cubicBezTo>
                    <a:lnTo>
                      <a:pt x="600286" y="4119033"/>
                    </a:lnTo>
                    <a:close/>
                  </a:path>
                </a:pathLst>
              </a:custGeom>
              <a:solidFill>
                <a:srgbClr val="ECC998"/>
              </a:solidFill>
            </p:spPr>
          </p:sp>
          <p:sp>
            <p:nvSpPr>
              <p:cNvPr name="Freeform 12" id="12"/>
              <p:cNvSpPr/>
              <p:nvPr/>
            </p:nvSpPr>
            <p:spPr>
              <a:xfrm flipH="false" flipV="false" rot="0">
                <a:off x="6952192" y="4521341"/>
                <a:ext cx="600287" cy="5765659"/>
              </a:xfrm>
              <a:custGeom>
                <a:avLst/>
                <a:gdLst/>
                <a:ahLst/>
                <a:cxnLst/>
                <a:rect r="r" b="b" t="t" l="l"/>
                <a:pathLst>
                  <a:path h="5765659" w="600287">
                    <a:moveTo>
                      <a:pt x="0" y="5765659"/>
                    </a:moveTo>
                    <a:lnTo>
                      <a:pt x="0" y="48023"/>
                    </a:lnTo>
                    <a:cubicBezTo>
                      <a:pt x="0" y="21501"/>
                      <a:pt x="21500" y="0"/>
                      <a:pt x="48023" y="0"/>
                    </a:cubicBezTo>
                    <a:lnTo>
                      <a:pt x="552263" y="0"/>
                    </a:lnTo>
                    <a:cubicBezTo>
                      <a:pt x="565000" y="0"/>
                      <a:pt x="577214" y="5059"/>
                      <a:pt x="586221" y="14065"/>
                    </a:cubicBezTo>
                    <a:cubicBezTo>
                      <a:pt x="595227" y="23072"/>
                      <a:pt x="600287" y="35287"/>
                      <a:pt x="600287" y="48023"/>
                    </a:cubicBezTo>
                    <a:lnTo>
                      <a:pt x="600287" y="5765659"/>
                    </a:lnTo>
                    <a:close/>
                  </a:path>
                </a:pathLst>
              </a:custGeom>
              <a:solidFill>
                <a:srgbClr val="ECC998"/>
              </a:solidFill>
            </p:spPr>
          </p:sp>
          <p:sp>
            <p:nvSpPr>
              <p:cNvPr name="Freeform 13" id="13"/>
              <p:cNvSpPr/>
              <p:nvPr/>
            </p:nvSpPr>
            <p:spPr>
              <a:xfrm flipH="false" flipV="false" rot="0">
                <a:off x="9061027" y="2051627"/>
                <a:ext cx="600287" cy="8235373"/>
              </a:xfrm>
              <a:custGeom>
                <a:avLst/>
                <a:gdLst/>
                <a:ahLst/>
                <a:cxnLst/>
                <a:rect r="r" b="b" t="t" l="l"/>
                <a:pathLst>
                  <a:path h="8235373" w="600287">
                    <a:moveTo>
                      <a:pt x="0" y="8235373"/>
                    </a:moveTo>
                    <a:lnTo>
                      <a:pt x="0" y="48023"/>
                    </a:lnTo>
                    <a:cubicBezTo>
                      <a:pt x="0" y="21501"/>
                      <a:pt x="21500" y="0"/>
                      <a:pt x="48022" y="0"/>
                    </a:cubicBezTo>
                    <a:lnTo>
                      <a:pt x="552264" y="0"/>
                    </a:lnTo>
                    <a:cubicBezTo>
                      <a:pt x="578786" y="0"/>
                      <a:pt x="600286" y="21501"/>
                      <a:pt x="600286" y="48023"/>
                    </a:cubicBezTo>
                    <a:lnTo>
                      <a:pt x="600286" y="8235373"/>
                    </a:lnTo>
                    <a:close/>
                  </a:path>
                </a:pathLst>
              </a:custGeom>
              <a:solidFill>
                <a:srgbClr val="ECC998"/>
              </a:solidFill>
            </p:spPr>
          </p:sp>
          <p:sp>
            <p:nvSpPr>
              <p:cNvPr name="Freeform 14" id="14"/>
              <p:cNvSpPr/>
              <p:nvPr/>
            </p:nvSpPr>
            <p:spPr>
              <a:xfrm flipH="false" flipV="false" rot="0">
                <a:off x="1251373" y="8216900"/>
                <a:ext cx="600287" cy="2070100"/>
              </a:xfrm>
              <a:custGeom>
                <a:avLst/>
                <a:gdLst/>
                <a:ahLst/>
                <a:cxnLst/>
                <a:rect r="r" b="b" t="t" l="l"/>
                <a:pathLst>
                  <a:path h="2070100" w="600287">
                    <a:moveTo>
                      <a:pt x="0" y="2070100"/>
                    </a:moveTo>
                    <a:lnTo>
                      <a:pt x="0" y="48023"/>
                    </a:lnTo>
                    <a:cubicBezTo>
                      <a:pt x="1" y="21500"/>
                      <a:pt x="21501" y="0"/>
                      <a:pt x="48023" y="0"/>
                    </a:cubicBezTo>
                    <a:lnTo>
                      <a:pt x="552264" y="0"/>
                    </a:lnTo>
                    <a:cubicBezTo>
                      <a:pt x="578786" y="0"/>
                      <a:pt x="600287" y="21500"/>
                      <a:pt x="600287" y="48023"/>
                    </a:cubicBezTo>
                    <a:lnTo>
                      <a:pt x="600287" y="2070100"/>
                    </a:lnTo>
                    <a:close/>
                  </a:path>
                </a:pathLst>
              </a:custGeom>
              <a:solidFill>
                <a:srgbClr val="494F56"/>
              </a:solidFill>
            </p:spPr>
          </p:sp>
          <p:sp>
            <p:nvSpPr>
              <p:cNvPr name="Freeform 15" id="15"/>
              <p:cNvSpPr/>
              <p:nvPr/>
            </p:nvSpPr>
            <p:spPr>
              <a:xfrm flipH="false" flipV="false" rot="0">
                <a:off x="3360208" y="8637905"/>
                <a:ext cx="600287" cy="1649095"/>
              </a:xfrm>
              <a:custGeom>
                <a:avLst/>
                <a:gdLst/>
                <a:ahLst/>
                <a:cxnLst/>
                <a:rect r="r" b="b" t="t" l="l"/>
                <a:pathLst>
                  <a:path h="1649095" w="600287">
                    <a:moveTo>
                      <a:pt x="0" y="1649095"/>
                    </a:moveTo>
                    <a:lnTo>
                      <a:pt x="0" y="48023"/>
                    </a:lnTo>
                    <a:cubicBezTo>
                      <a:pt x="0" y="21501"/>
                      <a:pt x="21501" y="0"/>
                      <a:pt x="48023" y="0"/>
                    </a:cubicBezTo>
                    <a:lnTo>
                      <a:pt x="552264" y="0"/>
                    </a:lnTo>
                    <a:cubicBezTo>
                      <a:pt x="578786" y="0"/>
                      <a:pt x="600287" y="21501"/>
                      <a:pt x="600287" y="48023"/>
                    </a:cubicBezTo>
                    <a:lnTo>
                      <a:pt x="600287" y="1649095"/>
                    </a:lnTo>
                    <a:close/>
                  </a:path>
                </a:pathLst>
              </a:custGeom>
              <a:solidFill>
                <a:srgbClr val="494F56"/>
              </a:solidFill>
            </p:spPr>
          </p:sp>
          <p:sp>
            <p:nvSpPr>
              <p:cNvPr name="Freeform 16" id="16"/>
              <p:cNvSpPr/>
              <p:nvPr/>
            </p:nvSpPr>
            <p:spPr>
              <a:xfrm flipH="false" flipV="false" rot="0">
                <a:off x="5469043" y="8227483"/>
                <a:ext cx="600287" cy="2059517"/>
              </a:xfrm>
              <a:custGeom>
                <a:avLst/>
                <a:gdLst/>
                <a:ahLst/>
                <a:cxnLst/>
                <a:rect r="r" b="b" t="t" l="l"/>
                <a:pathLst>
                  <a:path h="2059517" w="600287">
                    <a:moveTo>
                      <a:pt x="0" y="2059517"/>
                    </a:moveTo>
                    <a:lnTo>
                      <a:pt x="0" y="48024"/>
                    </a:lnTo>
                    <a:cubicBezTo>
                      <a:pt x="0" y="35287"/>
                      <a:pt x="5060" y="23072"/>
                      <a:pt x="14066" y="14066"/>
                    </a:cubicBezTo>
                    <a:cubicBezTo>
                      <a:pt x="23072" y="5059"/>
                      <a:pt x="35287" y="0"/>
                      <a:pt x="48023" y="0"/>
                    </a:cubicBezTo>
                    <a:lnTo>
                      <a:pt x="552264" y="0"/>
                    </a:lnTo>
                    <a:cubicBezTo>
                      <a:pt x="565000" y="0"/>
                      <a:pt x="577215" y="5059"/>
                      <a:pt x="586222" y="14066"/>
                    </a:cubicBezTo>
                    <a:cubicBezTo>
                      <a:pt x="595228" y="23072"/>
                      <a:pt x="600287" y="35287"/>
                      <a:pt x="600287" y="48024"/>
                    </a:cubicBezTo>
                    <a:lnTo>
                      <a:pt x="600287" y="2059517"/>
                    </a:lnTo>
                    <a:close/>
                  </a:path>
                </a:pathLst>
              </a:custGeom>
              <a:solidFill>
                <a:srgbClr val="494F56"/>
              </a:solidFill>
            </p:spPr>
          </p:sp>
          <p:sp>
            <p:nvSpPr>
              <p:cNvPr name="Freeform 17" id="17"/>
              <p:cNvSpPr/>
              <p:nvPr/>
            </p:nvSpPr>
            <p:spPr>
              <a:xfrm flipH="false" flipV="false" rot="0">
                <a:off x="7577879" y="6992338"/>
                <a:ext cx="600287" cy="3294662"/>
              </a:xfrm>
              <a:custGeom>
                <a:avLst/>
                <a:gdLst/>
                <a:ahLst/>
                <a:cxnLst/>
                <a:rect r="r" b="b" t="t" l="l"/>
                <a:pathLst>
                  <a:path h="3294662" w="600287">
                    <a:moveTo>
                      <a:pt x="0" y="3294662"/>
                    </a:moveTo>
                    <a:lnTo>
                      <a:pt x="0" y="48023"/>
                    </a:lnTo>
                    <a:cubicBezTo>
                      <a:pt x="0" y="35287"/>
                      <a:pt x="5059" y="23072"/>
                      <a:pt x="14065" y="14065"/>
                    </a:cubicBezTo>
                    <a:cubicBezTo>
                      <a:pt x="23071" y="5059"/>
                      <a:pt x="35286" y="0"/>
                      <a:pt x="48022" y="0"/>
                    </a:cubicBezTo>
                    <a:lnTo>
                      <a:pt x="552263" y="0"/>
                    </a:lnTo>
                    <a:cubicBezTo>
                      <a:pt x="564999" y="0"/>
                      <a:pt x="577215" y="5059"/>
                      <a:pt x="586220" y="14065"/>
                    </a:cubicBezTo>
                    <a:cubicBezTo>
                      <a:pt x="595227" y="23071"/>
                      <a:pt x="600286" y="35287"/>
                      <a:pt x="600286" y="48023"/>
                    </a:cubicBezTo>
                    <a:lnTo>
                      <a:pt x="600286" y="3294662"/>
                    </a:lnTo>
                    <a:close/>
                  </a:path>
                </a:pathLst>
              </a:custGeom>
              <a:solidFill>
                <a:srgbClr val="494F56"/>
              </a:solidFill>
            </p:spPr>
          </p:sp>
          <p:sp>
            <p:nvSpPr>
              <p:cNvPr name="Freeform 18" id="18"/>
              <p:cNvSpPr/>
              <p:nvPr/>
            </p:nvSpPr>
            <p:spPr>
              <a:xfrm flipH="false" flipV="false" rot="0">
                <a:off x="9686713" y="6992851"/>
                <a:ext cx="600287" cy="3294149"/>
              </a:xfrm>
              <a:custGeom>
                <a:avLst/>
                <a:gdLst/>
                <a:ahLst/>
                <a:cxnLst/>
                <a:rect r="r" b="b" t="t" l="l"/>
                <a:pathLst>
                  <a:path h="3294149" w="600287">
                    <a:moveTo>
                      <a:pt x="0" y="3294149"/>
                    </a:moveTo>
                    <a:lnTo>
                      <a:pt x="0" y="48023"/>
                    </a:lnTo>
                    <a:cubicBezTo>
                      <a:pt x="0" y="35287"/>
                      <a:pt x="5060" y="23072"/>
                      <a:pt x="14065" y="14065"/>
                    </a:cubicBezTo>
                    <a:cubicBezTo>
                      <a:pt x="23072" y="5059"/>
                      <a:pt x="35287" y="0"/>
                      <a:pt x="48023" y="0"/>
                    </a:cubicBezTo>
                    <a:lnTo>
                      <a:pt x="552264" y="0"/>
                    </a:lnTo>
                    <a:cubicBezTo>
                      <a:pt x="565001" y="0"/>
                      <a:pt x="577216" y="5059"/>
                      <a:pt x="586222" y="14065"/>
                    </a:cubicBezTo>
                    <a:cubicBezTo>
                      <a:pt x="595228" y="23072"/>
                      <a:pt x="600287" y="35287"/>
                      <a:pt x="600287" y="48023"/>
                    </a:cubicBezTo>
                    <a:lnTo>
                      <a:pt x="600287" y="3294149"/>
                    </a:lnTo>
                    <a:close/>
                  </a:path>
                </a:pathLst>
              </a:custGeom>
              <a:solidFill>
                <a:srgbClr val="494F56"/>
              </a:solidFill>
            </p:spPr>
          </p:sp>
        </p:grpSp>
      </p:grpSp>
      <p:grpSp>
        <p:nvGrpSpPr>
          <p:cNvPr name="Group 19" id="19"/>
          <p:cNvGrpSpPr/>
          <p:nvPr/>
        </p:nvGrpSpPr>
        <p:grpSpPr>
          <a:xfrm rot="0">
            <a:off x="9944100" y="1840069"/>
            <a:ext cx="7315200" cy="7418231"/>
            <a:chOff x="0" y="0"/>
            <a:chExt cx="2649809" cy="2687130"/>
          </a:xfrm>
        </p:grpSpPr>
        <p:sp>
          <p:nvSpPr>
            <p:cNvPr name="Freeform 20" id="20"/>
            <p:cNvSpPr/>
            <p:nvPr/>
          </p:nvSpPr>
          <p:spPr>
            <a:xfrm flipH="false" flipV="false" rot="0">
              <a:off x="31750" y="31750"/>
              <a:ext cx="2586309" cy="2623630"/>
            </a:xfrm>
            <a:custGeom>
              <a:avLst/>
              <a:gdLst/>
              <a:ahLst/>
              <a:cxnLst/>
              <a:rect r="r" b="b" t="t" l="l"/>
              <a:pathLst>
                <a:path h="2623630" w="2586309">
                  <a:moveTo>
                    <a:pt x="2493599" y="2623630"/>
                  </a:moveTo>
                  <a:lnTo>
                    <a:pt x="92710" y="2623630"/>
                  </a:lnTo>
                  <a:cubicBezTo>
                    <a:pt x="41910" y="2623630"/>
                    <a:pt x="0" y="2581720"/>
                    <a:pt x="0" y="2530920"/>
                  </a:cubicBezTo>
                  <a:lnTo>
                    <a:pt x="0" y="92710"/>
                  </a:lnTo>
                  <a:cubicBezTo>
                    <a:pt x="0" y="41910"/>
                    <a:pt x="41910" y="0"/>
                    <a:pt x="92710" y="0"/>
                  </a:cubicBezTo>
                  <a:lnTo>
                    <a:pt x="2492329" y="0"/>
                  </a:lnTo>
                  <a:cubicBezTo>
                    <a:pt x="2543129" y="0"/>
                    <a:pt x="2585039" y="41910"/>
                    <a:pt x="2585039" y="92710"/>
                  </a:cubicBezTo>
                  <a:lnTo>
                    <a:pt x="2585039" y="2529650"/>
                  </a:lnTo>
                  <a:cubicBezTo>
                    <a:pt x="2586309" y="2581720"/>
                    <a:pt x="2544399" y="2623630"/>
                    <a:pt x="2493599" y="2623630"/>
                  </a:cubicBezTo>
                  <a:close/>
                </a:path>
              </a:pathLst>
            </a:custGeom>
            <a:solidFill>
              <a:srgbClr val="FAE8E0"/>
            </a:solidFill>
          </p:spPr>
        </p:sp>
        <p:sp>
          <p:nvSpPr>
            <p:cNvPr name="Freeform 21" id="21"/>
            <p:cNvSpPr/>
            <p:nvPr/>
          </p:nvSpPr>
          <p:spPr>
            <a:xfrm flipH="false" flipV="false" rot="0">
              <a:off x="0" y="0"/>
              <a:ext cx="2649809" cy="2687130"/>
            </a:xfrm>
            <a:custGeom>
              <a:avLst/>
              <a:gdLst/>
              <a:ahLst/>
              <a:cxnLst/>
              <a:rect r="r" b="b" t="t" l="l"/>
              <a:pathLst>
                <a:path h="2687130" w="2649809">
                  <a:moveTo>
                    <a:pt x="2525349" y="59690"/>
                  </a:moveTo>
                  <a:cubicBezTo>
                    <a:pt x="2560909" y="59690"/>
                    <a:pt x="2590119" y="88900"/>
                    <a:pt x="2590119" y="124460"/>
                  </a:cubicBezTo>
                  <a:lnTo>
                    <a:pt x="2590119" y="2562670"/>
                  </a:lnTo>
                  <a:cubicBezTo>
                    <a:pt x="2590119" y="2598230"/>
                    <a:pt x="2560909" y="2627440"/>
                    <a:pt x="2525349" y="2627440"/>
                  </a:cubicBezTo>
                  <a:lnTo>
                    <a:pt x="124460" y="2627440"/>
                  </a:lnTo>
                  <a:cubicBezTo>
                    <a:pt x="88900" y="2627440"/>
                    <a:pt x="59690" y="2598230"/>
                    <a:pt x="59690" y="2562670"/>
                  </a:cubicBezTo>
                  <a:lnTo>
                    <a:pt x="59690" y="124460"/>
                  </a:lnTo>
                  <a:cubicBezTo>
                    <a:pt x="59690" y="88900"/>
                    <a:pt x="88900" y="59690"/>
                    <a:pt x="124460" y="59690"/>
                  </a:cubicBezTo>
                  <a:lnTo>
                    <a:pt x="2525349" y="59690"/>
                  </a:lnTo>
                  <a:moveTo>
                    <a:pt x="2525349" y="0"/>
                  </a:moveTo>
                  <a:lnTo>
                    <a:pt x="124460" y="0"/>
                  </a:lnTo>
                  <a:cubicBezTo>
                    <a:pt x="55880" y="0"/>
                    <a:pt x="0" y="55880"/>
                    <a:pt x="0" y="124460"/>
                  </a:cubicBezTo>
                  <a:lnTo>
                    <a:pt x="0" y="2562670"/>
                  </a:lnTo>
                  <a:cubicBezTo>
                    <a:pt x="0" y="2631250"/>
                    <a:pt x="55880" y="2687130"/>
                    <a:pt x="124460" y="2687130"/>
                  </a:cubicBezTo>
                  <a:lnTo>
                    <a:pt x="2525349" y="2687130"/>
                  </a:lnTo>
                  <a:cubicBezTo>
                    <a:pt x="2593929" y="2687130"/>
                    <a:pt x="2649809" y="2631250"/>
                    <a:pt x="2649809" y="2562670"/>
                  </a:cubicBezTo>
                  <a:lnTo>
                    <a:pt x="2649809" y="124460"/>
                  </a:lnTo>
                  <a:cubicBezTo>
                    <a:pt x="2649809" y="55880"/>
                    <a:pt x="2593929" y="0"/>
                    <a:pt x="2525349" y="0"/>
                  </a:cubicBezTo>
                  <a:close/>
                </a:path>
              </a:pathLst>
            </a:custGeom>
            <a:solidFill>
              <a:srgbClr val="494F56"/>
            </a:solidFill>
          </p:spPr>
        </p:sp>
      </p:grpSp>
      <p:sp>
        <p:nvSpPr>
          <p:cNvPr name="Freeform 22" id="22"/>
          <p:cNvSpPr/>
          <p:nvPr/>
        </p:nvSpPr>
        <p:spPr>
          <a:xfrm flipH="false" flipV="false" rot="0">
            <a:off x="9736253" y="1028700"/>
            <a:ext cx="7730895" cy="3033389"/>
          </a:xfrm>
          <a:custGeom>
            <a:avLst/>
            <a:gdLst/>
            <a:ahLst/>
            <a:cxnLst/>
            <a:rect r="r" b="b" t="t" l="l"/>
            <a:pathLst>
              <a:path h="3033389" w="7730895">
                <a:moveTo>
                  <a:pt x="0" y="0"/>
                </a:moveTo>
                <a:lnTo>
                  <a:pt x="7730894" y="0"/>
                </a:lnTo>
                <a:lnTo>
                  <a:pt x="7730894" y="3033389"/>
                </a:lnTo>
                <a:lnTo>
                  <a:pt x="0" y="30333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3" id="23"/>
          <p:cNvSpPr txBox="true"/>
          <p:nvPr/>
        </p:nvSpPr>
        <p:spPr>
          <a:xfrm rot="0">
            <a:off x="10292462" y="1735294"/>
            <a:ext cx="6693495" cy="797560"/>
          </a:xfrm>
          <a:prstGeom prst="rect">
            <a:avLst/>
          </a:prstGeom>
        </p:spPr>
        <p:txBody>
          <a:bodyPr anchor="t" rtlCol="false" tIns="0" lIns="0" bIns="0" rIns="0">
            <a:spAutoFit/>
          </a:bodyPr>
          <a:lstStyle/>
          <a:p>
            <a:pPr>
              <a:lnSpc>
                <a:spcPts val="6439"/>
              </a:lnSpc>
            </a:pPr>
            <a:r>
              <a:rPr lang="en-US" sz="4599">
                <a:solidFill>
                  <a:srgbClr val="383E48"/>
                </a:solidFill>
                <a:latin typeface="Aristotelica Pro"/>
              </a:rPr>
              <a:t>What is this graph called?</a:t>
            </a:r>
          </a:p>
        </p:txBody>
      </p:sp>
      <p:sp>
        <p:nvSpPr>
          <p:cNvPr name="TextBox 24" id="24"/>
          <p:cNvSpPr txBox="true"/>
          <p:nvPr/>
        </p:nvSpPr>
        <p:spPr>
          <a:xfrm rot="0">
            <a:off x="11414852" y="4232157"/>
            <a:ext cx="4448715" cy="3171825"/>
          </a:xfrm>
          <a:prstGeom prst="rect">
            <a:avLst/>
          </a:prstGeom>
        </p:spPr>
        <p:txBody>
          <a:bodyPr anchor="t" rtlCol="false" tIns="0" lIns="0" bIns="0" rIns="0">
            <a:spAutoFit/>
          </a:bodyPr>
          <a:lstStyle/>
          <a:p>
            <a:pPr>
              <a:lnSpc>
                <a:spcPts val="6299"/>
              </a:lnSpc>
            </a:pPr>
            <a:r>
              <a:rPr lang="en-US" sz="4500">
                <a:solidFill>
                  <a:srgbClr val="383E48"/>
                </a:solidFill>
                <a:latin typeface="Aristotelica Pro"/>
              </a:rPr>
              <a:t>a. pie chart</a:t>
            </a:r>
          </a:p>
          <a:p>
            <a:pPr>
              <a:lnSpc>
                <a:spcPts val="6299"/>
              </a:lnSpc>
            </a:pPr>
            <a:r>
              <a:rPr lang="en-US" sz="4500">
                <a:solidFill>
                  <a:srgbClr val="383E48"/>
                </a:solidFill>
                <a:latin typeface="Aristotelica Pro"/>
              </a:rPr>
              <a:t>b. dot plot</a:t>
            </a:r>
          </a:p>
          <a:p>
            <a:pPr>
              <a:lnSpc>
                <a:spcPts val="6299"/>
              </a:lnSpc>
            </a:pPr>
            <a:r>
              <a:rPr lang="en-US" sz="4500">
                <a:solidFill>
                  <a:srgbClr val="383E48"/>
                </a:solidFill>
                <a:latin typeface="Aristotelica Pro"/>
              </a:rPr>
              <a:t>c. histogram</a:t>
            </a:r>
          </a:p>
          <a:p>
            <a:pPr>
              <a:lnSpc>
                <a:spcPts val="6299"/>
              </a:lnSpc>
            </a:pPr>
            <a:r>
              <a:rPr lang="en-US" sz="4500">
                <a:solidFill>
                  <a:srgbClr val="383E48"/>
                </a:solidFill>
                <a:latin typeface="Aristotelica Pro"/>
              </a:rPr>
              <a:t>d. column chart</a:t>
            </a:r>
          </a:p>
        </p:txBody>
      </p:sp>
      <p:sp>
        <p:nvSpPr>
          <p:cNvPr name="Freeform 25" id="25"/>
          <p:cNvSpPr/>
          <p:nvPr/>
        </p:nvSpPr>
        <p:spPr>
          <a:xfrm flipH="false" flipV="false" rot="0">
            <a:off x="1028700" y="1028700"/>
            <a:ext cx="1329296" cy="1504154"/>
          </a:xfrm>
          <a:custGeom>
            <a:avLst/>
            <a:gdLst/>
            <a:ahLst/>
            <a:cxnLst/>
            <a:rect r="r" b="b" t="t" l="l"/>
            <a:pathLst>
              <a:path h="1504154" w="1329296">
                <a:moveTo>
                  <a:pt x="0" y="0"/>
                </a:moveTo>
                <a:lnTo>
                  <a:pt x="1329296" y="0"/>
                </a:lnTo>
                <a:lnTo>
                  <a:pt x="1329296" y="1504154"/>
                </a:lnTo>
                <a:lnTo>
                  <a:pt x="0" y="15041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BF9F5"/>
        </a:solidFill>
      </p:bgPr>
    </p:bg>
    <p:spTree>
      <p:nvGrpSpPr>
        <p:cNvPr id="1" name=""/>
        <p:cNvGrpSpPr/>
        <p:nvPr/>
      </p:nvGrpSpPr>
      <p:grpSpPr>
        <a:xfrm>
          <a:off x="0" y="0"/>
          <a:ext cx="0" cy="0"/>
          <a:chOff x="0" y="0"/>
          <a:chExt cx="0" cy="0"/>
        </a:xfrm>
      </p:grpSpPr>
      <p:sp>
        <p:nvSpPr>
          <p:cNvPr name="Freeform 2" id="2"/>
          <p:cNvSpPr/>
          <p:nvPr/>
        </p:nvSpPr>
        <p:spPr>
          <a:xfrm flipH="false" flipV="false" rot="0">
            <a:off x="2089226" y="2620712"/>
            <a:ext cx="5827660" cy="5856945"/>
          </a:xfrm>
          <a:custGeom>
            <a:avLst/>
            <a:gdLst/>
            <a:ahLst/>
            <a:cxnLst/>
            <a:rect r="r" b="b" t="t" l="l"/>
            <a:pathLst>
              <a:path h="5856945" w="5827660">
                <a:moveTo>
                  <a:pt x="0" y="0"/>
                </a:moveTo>
                <a:lnTo>
                  <a:pt x="5827660" y="0"/>
                </a:lnTo>
                <a:lnTo>
                  <a:pt x="5827660" y="5856945"/>
                </a:lnTo>
                <a:lnTo>
                  <a:pt x="0" y="58569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9944100" y="1840069"/>
            <a:ext cx="7315200" cy="7418231"/>
            <a:chOff x="0" y="0"/>
            <a:chExt cx="2649809" cy="2687130"/>
          </a:xfrm>
        </p:grpSpPr>
        <p:sp>
          <p:nvSpPr>
            <p:cNvPr name="Freeform 4" id="4"/>
            <p:cNvSpPr/>
            <p:nvPr/>
          </p:nvSpPr>
          <p:spPr>
            <a:xfrm flipH="false" flipV="false" rot="0">
              <a:off x="31750" y="31750"/>
              <a:ext cx="2586309" cy="2623630"/>
            </a:xfrm>
            <a:custGeom>
              <a:avLst/>
              <a:gdLst/>
              <a:ahLst/>
              <a:cxnLst/>
              <a:rect r="r" b="b" t="t" l="l"/>
              <a:pathLst>
                <a:path h="2623630" w="2586309">
                  <a:moveTo>
                    <a:pt x="2493599" y="2623630"/>
                  </a:moveTo>
                  <a:lnTo>
                    <a:pt x="92710" y="2623630"/>
                  </a:lnTo>
                  <a:cubicBezTo>
                    <a:pt x="41910" y="2623630"/>
                    <a:pt x="0" y="2581720"/>
                    <a:pt x="0" y="2530920"/>
                  </a:cubicBezTo>
                  <a:lnTo>
                    <a:pt x="0" y="92710"/>
                  </a:lnTo>
                  <a:cubicBezTo>
                    <a:pt x="0" y="41910"/>
                    <a:pt x="41910" y="0"/>
                    <a:pt x="92710" y="0"/>
                  </a:cubicBezTo>
                  <a:lnTo>
                    <a:pt x="2492329" y="0"/>
                  </a:lnTo>
                  <a:cubicBezTo>
                    <a:pt x="2543129" y="0"/>
                    <a:pt x="2585039" y="41910"/>
                    <a:pt x="2585039" y="92710"/>
                  </a:cubicBezTo>
                  <a:lnTo>
                    <a:pt x="2585039" y="2529650"/>
                  </a:lnTo>
                  <a:cubicBezTo>
                    <a:pt x="2586309" y="2581720"/>
                    <a:pt x="2544399" y="2623630"/>
                    <a:pt x="2493599" y="2623630"/>
                  </a:cubicBezTo>
                  <a:close/>
                </a:path>
              </a:pathLst>
            </a:custGeom>
            <a:solidFill>
              <a:srgbClr val="FAE8E0"/>
            </a:solidFill>
          </p:spPr>
        </p:sp>
        <p:sp>
          <p:nvSpPr>
            <p:cNvPr name="Freeform 5" id="5"/>
            <p:cNvSpPr/>
            <p:nvPr/>
          </p:nvSpPr>
          <p:spPr>
            <a:xfrm flipH="false" flipV="false" rot="0">
              <a:off x="0" y="0"/>
              <a:ext cx="2649809" cy="2687130"/>
            </a:xfrm>
            <a:custGeom>
              <a:avLst/>
              <a:gdLst/>
              <a:ahLst/>
              <a:cxnLst/>
              <a:rect r="r" b="b" t="t" l="l"/>
              <a:pathLst>
                <a:path h="2687130" w="2649809">
                  <a:moveTo>
                    <a:pt x="2525349" y="59690"/>
                  </a:moveTo>
                  <a:cubicBezTo>
                    <a:pt x="2560909" y="59690"/>
                    <a:pt x="2590119" y="88900"/>
                    <a:pt x="2590119" y="124460"/>
                  </a:cubicBezTo>
                  <a:lnTo>
                    <a:pt x="2590119" y="2562670"/>
                  </a:lnTo>
                  <a:cubicBezTo>
                    <a:pt x="2590119" y="2598230"/>
                    <a:pt x="2560909" y="2627440"/>
                    <a:pt x="2525349" y="2627440"/>
                  </a:cubicBezTo>
                  <a:lnTo>
                    <a:pt x="124460" y="2627440"/>
                  </a:lnTo>
                  <a:cubicBezTo>
                    <a:pt x="88900" y="2627440"/>
                    <a:pt x="59690" y="2598230"/>
                    <a:pt x="59690" y="2562670"/>
                  </a:cubicBezTo>
                  <a:lnTo>
                    <a:pt x="59690" y="124460"/>
                  </a:lnTo>
                  <a:cubicBezTo>
                    <a:pt x="59690" y="88900"/>
                    <a:pt x="88900" y="59690"/>
                    <a:pt x="124460" y="59690"/>
                  </a:cubicBezTo>
                  <a:lnTo>
                    <a:pt x="2525349" y="59690"/>
                  </a:lnTo>
                  <a:moveTo>
                    <a:pt x="2525349" y="0"/>
                  </a:moveTo>
                  <a:lnTo>
                    <a:pt x="124460" y="0"/>
                  </a:lnTo>
                  <a:cubicBezTo>
                    <a:pt x="55880" y="0"/>
                    <a:pt x="0" y="55880"/>
                    <a:pt x="0" y="124460"/>
                  </a:cubicBezTo>
                  <a:lnTo>
                    <a:pt x="0" y="2562670"/>
                  </a:lnTo>
                  <a:cubicBezTo>
                    <a:pt x="0" y="2631250"/>
                    <a:pt x="55880" y="2687130"/>
                    <a:pt x="124460" y="2687130"/>
                  </a:cubicBezTo>
                  <a:lnTo>
                    <a:pt x="2525349" y="2687130"/>
                  </a:lnTo>
                  <a:cubicBezTo>
                    <a:pt x="2593929" y="2687130"/>
                    <a:pt x="2649809" y="2631250"/>
                    <a:pt x="2649809" y="2562670"/>
                  </a:cubicBezTo>
                  <a:lnTo>
                    <a:pt x="2649809" y="124460"/>
                  </a:lnTo>
                  <a:cubicBezTo>
                    <a:pt x="2649809" y="55880"/>
                    <a:pt x="2593929" y="0"/>
                    <a:pt x="2525349" y="0"/>
                  </a:cubicBezTo>
                  <a:close/>
                </a:path>
              </a:pathLst>
            </a:custGeom>
            <a:solidFill>
              <a:srgbClr val="494F56"/>
            </a:solidFill>
          </p:spPr>
        </p:sp>
      </p:grpSp>
      <p:sp>
        <p:nvSpPr>
          <p:cNvPr name="Freeform 6" id="6"/>
          <p:cNvSpPr/>
          <p:nvPr/>
        </p:nvSpPr>
        <p:spPr>
          <a:xfrm flipH="false" flipV="false" rot="0">
            <a:off x="9944100" y="1028700"/>
            <a:ext cx="7315200" cy="4294320"/>
          </a:xfrm>
          <a:custGeom>
            <a:avLst/>
            <a:gdLst/>
            <a:ahLst/>
            <a:cxnLst/>
            <a:rect r="r" b="b" t="t" l="l"/>
            <a:pathLst>
              <a:path h="4294320" w="7315200">
                <a:moveTo>
                  <a:pt x="0" y="0"/>
                </a:moveTo>
                <a:lnTo>
                  <a:pt x="7315200" y="0"/>
                </a:lnTo>
                <a:lnTo>
                  <a:pt x="7315200" y="4294320"/>
                </a:lnTo>
                <a:lnTo>
                  <a:pt x="0" y="42943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0254952" y="2566039"/>
            <a:ext cx="6693495" cy="797560"/>
          </a:xfrm>
          <a:prstGeom prst="rect">
            <a:avLst/>
          </a:prstGeom>
        </p:spPr>
        <p:txBody>
          <a:bodyPr anchor="t" rtlCol="false" tIns="0" lIns="0" bIns="0" rIns="0">
            <a:spAutoFit/>
          </a:bodyPr>
          <a:lstStyle/>
          <a:p>
            <a:pPr>
              <a:lnSpc>
                <a:spcPts val="6439"/>
              </a:lnSpc>
            </a:pPr>
            <a:r>
              <a:rPr lang="en-US" sz="4599">
                <a:solidFill>
                  <a:srgbClr val="FAE8E0"/>
                </a:solidFill>
                <a:latin typeface="Aristotelica Pro"/>
              </a:rPr>
              <a:t>What is this graph called?</a:t>
            </a:r>
          </a:p>
        </p:txBody>
      </p:sp>
      <p:sp>
        <p:nvSpPr>
          <p:cNvPr name="TextBox 8" id="8"/>
          <p:cNvSpPr txBox="true"/>
          <p:nvPr/>
        </p:nvSpPr>
        <p:spPr>
          <a:xfrm rot="0">
            <a:off x="10908944" y="5463460"/>
            <a:ext cx="5385513" cy="3171825"/>
          </a:xfrm>
          <a:prstGeom prst="rect">
            <a:avLst/>
          </a:prstGeom>
        </p:spPr>
        <p:txBody>
          <a:bodyPr anchor="t" rtlCol="false" tIns="0" lIns="0" bIns="0" rIns="0">
            <a:spAutoFit/>
          </a:bodyPr>
          <a:lstStyle/>
          <a:p>
            <a:pPr>
              <a:lnSpc>
                <a:spcPts val="6299"/>
              </a:lnSpc>
            </a:pPr>
            <a:r>
              <a:rPr lang="en-US" sz="4500">
                <a:solidFill>
                  <a:srgbClr val="383E48"/>
                </a:solidFill>
                <a:latin typeface="Aristotelica Pro"/>
              </a:rPr>
              <a:t>a. box &amp; whisker plot</a:t>
            </a:r>
          </a:p>
          <a:p>
            <a:pPr>
              <a:lnSpc>
                <a:spcPts val="6299"/>
              </a:lnSpc>
            </a:pPr>
            <a:r>
              <a:rPr lang="en-US" sz="4500">
                <a:solidFill>
                  <a:srgbClr val="383E48"/>
                </a:solidFill>
                <a:latin typeface="Aristotelica Pro"/>
              </a:rPr>
              <a:t>b. donut graph</a:t>
            </a:r>
          </a:p>
          <a:p>
            <a:pPr>
              <a:lnSpc>
                <a:spcPts val="6299"/>
              </a:lnSpc>
            </a:pPr>
            <a:r>
              <a:rPr lang="en-US" sz="4500">
                <a:solidFill>
                  <a:srgbClr val="383E48"/>
                </a:solidFill>
                <a:latin typeface="Aristotelica Pro"/>
              </a:rPr>
              <a:t>c. pie chart</a:t>
            </a:r>
          </a:p>
          <a:p>
            <a:pPr>
              <a:lnSpc>
                <a:spcPts val="6299"/>
              </a:lnSpc>
            </a:pPr>
            <a:r>
              <a:rPr lang="en-US" sz="4500">
                <a:solidFill>
                  <a:srgbClr val="383E48"/>
                </a:solidFill>
                <a:latin typeface="Aristotelica Pro"/>
              </a:rPr>
              <a:t>d. pictogram</a:t>
            </a:r>
          </a:p>
        </p:txBody>
      </p:sp>
      <p:sp>
        <p:nvSpPr>
          <p:cNvPr name="Freeform 9" id="9"/>
          <p:cNvSpPr/>
          <p:nvPr/>
        </p:nvSpPr>
        <p:spPr>
          <a:xfrm flipH="false" flipV="false" rot="0">
            <a:off x="1028700" y="1028700"/>
            <a:ext cx="1362955" cy="1642114"/>
          </a:xfrm>
          <a:custGeom>
            <a:avLst/>
            <a:gdLst/>
            <a:ahLst/>
            <a:cxnLst/>
            <a:rect r="r" b="b" t="t" l="l"/>
            <a:pathLst>
              <a:path h="1642114" w="1362955">
                <a:moveTo>
                  <a:pt x="0" y="0"/>
                </a:moveTo>
                <a:lnTo>
                  <a:pt x="1362955" y="0"/>
                </a:lnTo>
                <a:lnTo>
                  <a:pt x="1362955" y="1642114"/>
                </a:lnTo>
                <a:lnTo>
                  <a:pt x="0" y="16421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BF9F5"/>
        </a:solidFill>
      </p:bgPr>
    </p:bg>
    <p:spTree>
      <p:nvGrpSpPr>
        <p:cNvPr id="1" name=""/>
        <p:cNvGrpSpPr/>
        <p:nvPr/>
      </p:nvGrpSpPr>
      <p:grpSpPr>
        <a:xfrm>
          <a:off x="0" y="0"/>
          <a:ext cx="0" cy="0"/>
          <a:chOff x="0" y="0"/>
          <a:chExt cx="0" cy="0"/>
        </a:xfrm>
      </p:grpSpPr>
      <p:grpSp>
        <p:nvGrpSpPr>
          <p:cNvPr name="Group 2" id="2"/>
          <p:cNvGrpSpPr/>
          <p:nvPr/>
        </p:nvGrpSpPr>
        <p:grpSpPr>
          <a:xfrm rot="0">
            <a:off x="3545443" y="1028700"/>
            <a:ext cx="11197113" cy="1904878"/>
            <a:chOff x="0" y="0"/>
            <a:chExt cx="14929485" cy="2539838"/>
          </a:xfrm>
        </p:grpSpPr>
        <p:grpSp>
          <p:nvGrpSpPr>
            <p:cNvPr name="Group 3" id="3"/>
            <p:cNvGrpSpPr>
              <a:grpSpLocks noChangeAspect="true"/>
            </p:cNvGrpSpPr>
            <p:nvPr/>
          </p:nvGrpSpPr>
          <p:grpSpPr>
            <a:xfrm rot="0">
              <a:off x="0" y="0"/>
              <a:ext cx="14929485" cy="2539838"/>
              <a:chOff x="0" y="0"/>
              <a:chExt cx="13271500" cy="2257778"/>
            </a:xfrm>
          </p:grpSpPr>
          <p:sp>
            <p:nvSpPr>
              <p:cNvPr name="Freeform 4" id="4"/>
              <p:cNvSpPr/>
              <p:nvPr/>
            </p:nvSpPr>
            <p:spPr>
              <a:xfrm flipH="false" flipV="false" rot="0">
                <a:off x="16351" y="0"/>
                <a:ext cx="7904728" cy="2257821"/>
              </a:xfrm>
              <a:custGeom>
                <a:avLst/>
                <a:gdLst/>
                <a:ahLst/>
                <a:cxnLst/>
                <a:rect r="r" b="b" t="t" l="l"/>
                <a:pathLst>
                  <a:path h="2257821" w="7904728">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300" y="2257786"/>
                      <a:pt x="751423" y="2207921"/>
                      <a:pt x="740075" y="2139879"/>
                    </a:cubicBezTo>
                    <a:lnTo>
                      <a:pt x="625705" y="1452880"/>
                    </a:lnTo>
                    <a:cubicBezTo>
                      <a:pt x="624364" y="1444978"/>
                      <a:pt x="613075" y="1444978"/>
                      <a:pt x="611735" y="1452880"/>
                    </a:cubicBezTo>
                    <a:lnTo>
                      <a:pt x="497293" y="2139879"/>
                    </a:lnTo>
                    <a:cubicBezTo>
                      <a:pt x="485942"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moveTo>
                      <a:pt x="1952149" y="0"/>
                    </a:moveTo>
                    <a:cubicBezTo>
                      <a:pt x="1835249" y="0"/>
                      <a:pt x="1740482" y="94766"/>
                      <a:pt x="1740482" y="211667"/>
                    </a:cubicBezTo>
                    <a:lnTo>
                      <a:pt x="1740482" y="282222"/>
                    </a:lnTo>
                    <a:cubicBezTo>
                      <a:pt x="1740482" y="399122"/>
                      <a:pt x="1835249" y="493889"/>
                      <a:pt x="1952149" y="493889"/>
                    </a:cubicBezTo>
                    <a:cubicBezTo>
                      <a:pt x="2069049" y="493889"/>
                      <a:pt x="2163816" y="399122"/>
                      <a:pt x="2163816" y="282222"/>
                    </a:cubicBezTo>
                    <a:lnTo>
                      <a:pt x="2163816" y="211667"/>
                    </a:lnTo>
                    <a:cubicBezTo>
                      <a:pt x="2163816" y="94766"/>
                      <a:pt x="2069049" y="0"/>
                      <a:pt x="1952149" y="0"/>
                    </a:cubicBezTo>
                    <a:moveTo>
                      <a:pt x="1732933" y="969998"/>
                    </a:moveTo>
                    <a:cubicBezTo>
                      <a:pt x="1734132" y="961884"/>
                      <a:pt x="1722702" y="958709"/>
                      <a:pt x="1719527" y="966258"/>
                    </a:cubicBez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5" y="564437"/>
                      <a:pt x="1860991" y="564444"/>
                    </a:cubicBezTo>
                    <a:lnTo>
                      <a:pt x="2043307" y="564444"/>
                    </a:lnTo>
                    <a:cubicBezTo>
                      <a:pt x="2158703" y="564437"/>
                      <a:pt x="2262480" y="634683"/>
                      <a:pt x="2305350" y="741821"/>
                    </a:cubicBezTo>
                    <a:lnTo>
                      <a:pt x="2375482" y="917222"/>
                    </a:lnTo>
                    <a:lnTo>
                      <a:pt x="2566053" y="1361934"/>
                    </a:lnTo>
                    <a:cubicBezTo>
                      <a:pt x="2570728" y="1372839"/>
                      <a:pt x="2569608"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6" y="958709"/>
                      <a:pt x="2170236" y="961884"/>
                      <a:pt x="2171365" y="969998"/>
                    </a:cubicBezTo>
                    <a:lnTo>
                      <a:pt x="2234371" y="1411111"/>
                    </a:lnTo>
                    <a:lnTo>
                      <a:pt x="2301752" y="2219607"/>
                    </a:lnTo>
                    <a:cubicBezTo>
                      <a:pt x="2302560" y="2229429"/>
                      <a:pt x="2299223" y="2239141"/>
                      <a:pt x="2292548" y="2246392"/>
                    </a:cubicBezTo>
                    <a:cubicBezTo>
                      <a:pt x="2285874" y="2253643"/>
                      <a:pt x="2276470" y="2257771"/>
                      <a:pt x="2266615" y="2257778"/>
                    </a:cubicBezTo>
                    <a:lnTo>
                      <a:pt x="2212781" y="2257778"/>
                    </a:lnTo>
                    <a:cubicBezTo>
                      <a:pt x="2143800" y="2257786"/>
                      <a:pt x="2084923" y="2207921"/>
                      <a:pt x="2073575" y="2139879"/>
                    </a:cubicBezTo>
                    <a:lnTo>
                      <a:pt x="1959205" y="1452880"/>
                    </a:lnTo>
                    <a:cubicBezTo>
                      <a:pt x="1957864" y="1444978"/>
                      <a:pt x="1946575" y="1444978"/>
                      <a:pt x="1945234" y="1452880"/>
                    </a:cubicBezTo>
                    <a:lnTo>
                      <a:pt x="1830793" y="2139879"/>
                    </a:lnTo>
                    <a:cubicBezTo>
                      <a:pt x="1819442" y="2207948"/>
                      <a:pt x="1760525" y="2257821"/>
                      <a:pt x="1691517" y="2257778"/>
                    </a:cubicBezTo>
                    <a:lnTo>
                      <a:pt x="1637683" y="2257778"/>
                    </a:lnTo>
                    <a:cubicBezTo>
                      <a:pt x="1627828" y="2257771"/>
                      <a:pt x="1618424" y="2253643"/>
                      <a:pt x="1611750" y="2246392"/>
                    </a:cubicBezTo>
                    <a:cubicBezTo>
                      <a:pt x="1605075" y="2239141"/>
                      <a:pt x="1601738" y="2229429"/>
                      <a:pt x="1602546" y="2219607"/>
                    </a:cubicBezTo>
                    <a:lnTo>
                      <a:pt x="1669927" y="1411111"/>
                    </a:lnTo>
                    <a:lnTo>
                      <a:pt x="1732933" y="969998"/>
                    </a:lnTo>
                    <a:moveTo>
                      <a:pt x="3285649" y="0"/>
                    </a:moveTo>
                    <a:cubicBezTo>
                      <a:pt x="3168749" y="0"/>
                      <a:pt x="3073982" y="94766"/>
                      <a:pt x="3073982" y="211667"/>
                    </a:cubicBezTo>
                    <a:lnTo>
                      <a:pt x="3073982" y="282222"/>
                    </a:lnTo>
                    <a:cubicBezTo>
                      <a:pt x="3073982" y="399122"/>
                      <a:pt x="3168749" y="493889"/>
                      <a:pt x="3285649" y="493889"/>
                    </a:cubicBezTo>
                    <a:cubicBezTo>
                      <a:pt x="3402549" y="493889"/>
                      <a:pt x="3497316" y="399122"/>
                      <a:pt x="3497316" y="282222"/>
                    </a:cubicBezTo>
                    <a:lnTo>
                      <a:pt x="3497316" y="211667"/>
                    </a:lnTo>
                    <a:cubicBezTo>
                      <a:pt x="3497316" y="94766"/>
                      <a:pt x="3402549" y="0"/>
                      <a:pt x="3285649" y="0"/>
                    </a:cubicBezTo>
                    <a:moveTo>
                      <a:pt x="3066433" y="969998"/>
                    </a:moveTo>
                    <a:cubicBezTo>
                      <a:pt x="3067632" y="961884"/>
                      <a:pt x="3056202" y="958709"/>
                      <a:pt x="3053027" y="966258"/>
                    </a:cubicBez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5" y="564437"/>
                      <a:pt x="3194491" y="564444"/>
                    </a:cubicBezTo>
                    <a:lnTo>
                      <a:pt x="3376807" y="564444"/>
                    </a:lnTo>
                    <a:cubicBezTo>
                      <a:pt x="3492203"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6" y="958709"/>
                      <a:pt x="3503736" y="961884"/>
                      <a:pt x="3504865" y="969998"/>
                    </a:cubicBezTo>
                    <a:lnTo>
                      <a:pt x="3567871" y="1411111"/>
                    </a:lnTo>
                    <a:lnTo>
                      <a:pt x="3635252" y="2219607"/>
                    </a:lnTo>
                    <a:cubicBezTo>
                      <a:pt x="3636060" y="2229429"/>
                      <a:pt x="3632723" y="2239141"/>
                      <a:pt x="3626048" y="2246392"/>
                    </a:cubicBezTo>
                    <a:cubicBezTo>
                      <a:pt x="3619374" y="2253643"/>
                      <a:pt x="3609970" y="2257771"/>
                      <a:pt x="3600115" y="2257778"/>
                    </a:cubicBezTo>
                    <a:lnTo>
                      <a:pt x="3546281" y="2257778"/>
                    </a:lnTo>
                    <a:cubicBezTo>
                      <a:pt x="3477299" y="2257786"/>
                      <a:pt x="3418423" y="2207921"/>
                      <a:pt x="3407075" y="2139879"/>
                    </a:cubicBezTo>
                    <a:lnTo>
                      <a:pt x="3292704" y="1452880"/>
                    </a:lnTo>
                    <a:cubicBezTo>
                      <a:pt x="3291364" y="1444978"/>
                      <a:pt x="3280075" y="1444978"/>
                      <a:pt x="3278735" y="1452880"/>
                    </a:cubicBezTo>
                    <a:lnTo>
                      <a:pt x="3164293" y="2139879"/>
                    </a:lnTo>
                    <a:cubicBezTo>
                      <a:pt x="3152942" y="2207948"/>
                      <a:pt x="3094025" y="2257821"/>
                      <a:pt x="3025017" y="2257778"/>
                    </a:cubicBezTo>
                    <a:lnTo>
                      <a:pt x="2971183" y="2257778"/>
                    </a:lnTo>
                    <a:cubicBezTo>
                      <a:pt x="2961328" y="2257771"/>
                      <a:pt x="2951924" y="2253643"/>
                      <a:pt x="2945250" y="2246392"/>
                    </a:cubicBezTo>
                    <a:cubicBezTo>
                      <a:pt x="2938575" y="2239141"/>
                      <a:pt x="2935238" y="2229429"/>
                      <a:pt x="2936046" y="2219607"/>
                    </a:cubicBezTo>
                    <a:lnTo>
                      <a:pt x="3003427" y="1411111"/>
                    </a:lnTo>
                    <a:lnTo>
                      <a:pt x="3066433" y="969998"/>
                    </a:lnTo>
                    <a:moveTo>
                      <a:pt x="4619149" y="0"/>
                    </a:moveTo>
                    <a:cubicBezTo>
                      <a:pt x="4502249" y="0"/>
                      <a:pt x="4407482" y="94766"/>
                      <a:pt x="4407482" y="211667"/>
                    </a:cubicBezTo>
                    <a:lnTo>
                      <a:pt x="4407482" y="282222"/>
                    </a:lnTo>
                    <a:cubicBezTo>
                      <a:pt x="4407482" y="399122"/>
                      <a:pt x="4502249" y="493889"/>
                      <a:pt x="4619149" y="493889"/>
                    </a:cubicBezTo>
                    <a:cubicBezTo>
                      <a:pt x="4736049" y="493889"/>
                      <a:pt x="4830816" y="399122"/>
                      <a:pt x="4830816" y="282222"/>
                    </a:cubicBezTo>
                    <a:lnTo>
                      <a:pt x="4830816" y="211667"/>
                    </a:lnTo>
                    <a:cubicBezTo>
                      <a:pt x="4830816" y="94766"/>
                      <a:pt x="4736049" y="0"/>
                      <a:pt x="4619149" y="0"/>
                    </a:cubicBezTo>
                    <a:moveTo>
                      <a:pt x="4399933" y="969998"/>
                    </a:moveTo>
                    <a:cubicBezTo>
                      <a:pt x="4401132" y="961884"/>
                      <a:pt x="4389702" y="958709"/>
                      <a:pt x="4386527" y="966258"/>
                    </a:cubicBezTo>
                    <a:lnTo>
                      <a:pt x="4232504" y="1325598"/>
                    </a:lnTo>
                    <a:cubicBezTo>
                      <a:pt x="4210248" y="1377518"/>
                      <a:pt x="4159172" y="1411161"/>
                      <a:pt x="4102682" y="1411111"/>
                    </a:cubicBezTo>
                    <a:lnTo>
                      <a:pt x="4037630" y="1411111"/>
                    </a:lnTo>
                    <a:cubicBezTo>
                      <a:pt x="4025765"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7" y="1385363"/>
                      <a:pt x="5230072" y="1395265"/>
                    </a:cubicBezTo>
                    <a:cubicBezTo>
                      <a:pt x="5223537" y="1405168"/>
                      <a:pt x="5212462" y="1411122"/>
                      <a:pt x="5200597" y="1411111"/>
                    </a:cubicBezTo>
                    <a:lnTo>
                      <a:pt x="5135545" y="1411111"/>
                    </a:lnTo>
                    <a:cubicBezTo>
                      <a:pt x="5079107" y="1411105"/>
                      <a:pt x="5028101" y="1377471"/>
                      <a:pt x="5005864" y="1325598"/>
                    </a:cubicBezTo>
                    <a:lnTo>
                      <a:pt x="4851841" y="966258"/>
                    </a:lnTo>
                    <a:cubicBezTo>
                      <a:pt x="4848596" y="958709"/>
                      <a:pt x="4837236" y="961884"/>
                      <a:pt x="4838365" y="969998"/>
                    </a:cubicBezTo>
                    <a:lnTo>
                      <a:pt x="4901371" y="1411111"/>
                    </a:lnTo>
                    <a:lnTo>
                      <a:pt x="4968752" y="2219607"/>
                    </a:lnTo>
                    <a:cubicBezTo>
                      <a:pt x="4969560" y="2229429"/>
                      <a:pt x="4966223" y="2239141"/>
                      <a:pt x="4959548" y="2246392"/>
                    </a:cubicBezTo>
                    <a:cubicBezTo>
                      <a:pt x="4952874" y="2253643"/>
                      <a:pt x="4943470" y="2257771"/>
                      <a:pt x="4933615" y="2257778"/>
                    </a:cubicBezTo>
                    <a:lnTo>
                      <a:pt x="4879781" y="2257778"/>
                    </a:lnTo>
                    <a:cubicBezTo>
                      <a:pt x="4810799" y="2257786"/>
                      <a:pt x="4751923" y="2207921"/>
                      <a:pt x="4740575" y="2139879"/>
                    </a:cubicBezTo>
                    <a:lnTo>
                      <a:pt x="4626204" y="1452880"/>
                    </a:lnTo>
                    <a:cubicBezTo>
                      <a:pt x="4624864" y="1444978"/>
                      <a:pt x="4613575" y="1444978"/>
                      <a:pt x="4612235" y="1452880"/>
                    </a:cubicBezTo>
                    <a:lnTo>
                      <a:pt x="4497794" y="2139879"/>
                    </a:lnTo>
                    <a:cubicBezTo>
                      <a:pt x="4486442" y="2207948"/>
                      <a:pt x="4427525" y="2257821"/>
                      <a:pt x="4358517" y="2257778"/>
                    </a:cubicBezTo>
                    <a:lnTo>
                      <a:pt x="4304683" y="2257778"/>
                    </a:lnTo>
                    <a:cubicBezTo>
                      <a:pt x="4294828" y="2257771"/>
                      <a:pt x="4285424" y="2253643"/>
                      <a:pt x="4278750" y="2246392"/>
                    </a:cubicBezTo>
                    <a:cubicBezTo>
                      <a:pt x="4272075" y="2239141"/>
                      <a:pt x="4268738" y="2229429"/>
                      <a:pt x="4269546" y="2219607"/>
                    </a:cubicBezTo>
                    <a:lnTo>
                      <a:pt x="4336927" y="1411111"/>
                    </a:lnTo>
                    <a:lnTo>
                      <a:pt x="4399933" y="969998"/>
                    </a:lnTo>
                    <a:moveTo>
                      <a:pt x="5952649" y="0"/>
                    </a:moveTo>
                    <a:cubicBezTo>
                      <a:pt x="5835749" y="0"/>
                      <a:pt x="5740982" y="94766"/>
                      <a:pt x="5740982" y="211667"/>
                    </a:cubicBezTo>
                    <a:lnTo>
                      <a:pt x="5740982" y="282222"/>
                    </a:lnTo>
                    <a:cubicBezTo>
                      <a:pt x="5740982" y="399122"/>
                      <a:pt x="5835749" y="493889"/>
                      <a:pt x="5952649" y="493889"/>
                    </a:cubicBezTo>
                    <a:cubicBezTo>
                      <a:pt x="6069549" y="493889"/>
                      <a:pt x="6164316" y="399122"/>
                      <a:pt x="6164316" y="282222"/>
                    </a:cubicBezTo>
                    <a:lnTo>
                      <a:pt x="6164316" y="211667"/>
                    </a:lnTo>
                    <a:cubicBezTo>
                      <a:pt x="6164316" y="94766"/>
                      <a:pt x="6069549" y="0"/>
                      <a:pt x="5952649" y="0"/>
                    </a:cubicBezTo>
                    <a:moveTo>
                      <a:pt x="5733433" y="969998"/>
                    </a:moveTo>
                    <a:cubicBezTo>
                      <a:pt x="5734632" y="961884"/>
                      <a:pt x="5723202" y="958709"/>
                      <a:pt x="5720027" y="966258"/>
                    </a:cubicBezTo>
                    <a:lnTo>
                      <a:pt x="5566004" y="1325598"/>
                    </a:lnTo>
                    <a:cubicBezTo>
                      <a:pt x="5543748" y="1377518"/>
                      <a:pt x="5492672" y="1411161"/>
                      <a:pt x="5436182" y="1411111"/>
                    </a:cubicBezTo>
                    <a:lnTo>
                      <a:pt x="5371130" y="1411111"/>
                    </a:lnTo>
                    <a:cubicBezTo>
                      <a:pt x="5359265" y="1411122"/>
                      <a:pt x="5348191" y="1405168"/>
                      <a:pt x="5341655" y="1395265"/>
                    </a:cubicBezTo>
                    <a:cubicBezTo>
                      <a:pt x="5335120" y="1385363"/>
                      <a:pt x="5334000" y="1372839"/>
                      <a:pt x="5338674" y="1361934"/>
                    </a:cubicBezTo>
                    <a:lnTo>
                      <a:pt x="5529316" y="917222"/>
                    </a:lnTo>
                    <a:lnTo>
                      <a:pt x="5599448" y="741821"/>
                    </a:lnTo>
                    <a:cubicBezTo>
                      <a:pt x="5642318" y="634683"/>
                      <a:pt x="5746095" y="564437"/>
                      <a:pt x="5861491" y="564444"/>
                    </a:cubicBezTo>
                    <a:lnTo>
                      <a:pt x="6043807" y="564444"/>
                    </a:lnTo>
                    <a:cubicBezTo>
                      <a:pt x="6159203"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85341" y="966258"/>
                    </a:lnTo>
                    <a:cubicBezTo>
                      <a:pt x="6182096" y="958709"/>
                      <a:pt x="6170736" y="961884"/>
                      <a:pt x="6171865" y="969998"/>
                    </a:cubicBezTo>
                    <a:lnTo>
                      <a:pt x="6234871" y="1411111"/>
                    </a:lnTo>
                    <a:lnTo>
                      <a:pt x="6302252" y="2219607"/>
                    </a:lnTo>
                    <a:cubicBezTo>
                      <a:pt x="6303060" y="2229429"/>
                      <a:pt x="6299723" y="2239141"/>
                      <a:pt x="6293048" y="2246392"/>
                    </a:cubicBezTo>
                    <a:cubicBezTo>
                      <a:pt x="6286374" y="2253643"/>
                      <a:pt x="6276970" y="2257771"/>
                      <a:pt x="6267115" y="2257778"/>
                    </a:cubicBezTo>
                    <a:lnTo>
                      <a:pt x="6213281" y="2257778"/>
                    </a:lnTo>
                    <a:cubicBezTo>
                      <a:pt x="6144299" y="2257786"/>
                      <a:pt x="6085423" y="2207921"/>
                      <a:pt x="6074075" y="2139879"/>
                    </a:cubicBezTo>
                    <a:lnTo>
                      <a:pt x="5959704" y="1452880"/>
                    </a:lnTo>
                    <a:cubicBezTo>
                      <a:pt x="5958364" y="1444978"/>
                      <a:pt x="5947075" y="1444978"/>
                      <a:pt x="5945735" y="1452880"/>
                    </a:cubicBezTo>
                    <a:lnTo>
                      <a:pt x="5831294" y="2139879"/>
                    </a:lnTo>
                    <a:cubicBezTo>
                      <a:pt x="5819942" y="2207948"/>
                      <a:pt x="5761025" y="2257821"/>
                      <a:pt x="5692017" y="2257778"/>
                    </a:cubicBezTo>
                    <a:lnTo>
                      <a:pt x="5638183" y="2257778"/>
                    </a:lnTo>
                    <a:cubicBezTo>
                      <a:pt x="5628328" y="2257771"/>
                      <a:pt x="5618924" y="2253643"/>
                      <a:pt x="5612250" y="2246392"/>
                    </a:cubicBezTo>
                    <a:cubicBezTo>
                      <a:pt x="5605575" y="2239141"/>
                      <a:pt x="5602238" y="2229429"/>
                      <a:pt x="5603046" y="2219607"/>
                    </a:cubicBezTo>
                    <a:lnTo>
                      <a:pt x="5670427" y="1411111"/>
                    </a:lnTo>
                    <a:lnTo>
                      <a:pt x="5733433" y="969998"/>
                    </a:lnTo>
                    <a:moveTo>
                      <a:pt x="7286149" y="0"/>
                    </a:moveTo>
                    <a:cubicBezTo>
                      <a:pt x="7169248" y="0"/>
                      <a:pt x="7074482" y="94766"/>
                      <a:pt x="7074482" y="211667"/>
                    </a:cubicBezTo>
                    <a:lnTo>
                      <a:pt x="7074482" y="282222"/>
                    </a:lnTo>
                    <a:cubicBezTo>
                      <a:pt x="7074482" y="399122"/>
                      <a:pt x="7169248" y="493889"/>
                      <a:pt x="7286149" y="493889"/>
                    </a:cubicBezTo>
                    <a:cubicBezTo>
                      <a:pt x="7403050" y="493889"/>
                      <a:pt x="7497816" y="399122"/>
                      <a:pt x="7497816" y="282222"/>
                    </a:cubicBezTo>
                    <a:lnTo>
                      <a:pt x="7497816" y="211667"/>
                    </a:lnTo>
                    <a:cubicBezTo>
                      <a:pt x="7497816" y="94766"/>
                      <a:pt x="7403050" y="0"/>
                      <a:pt x="7286149" y="0"/>
                    </a:cubicBezTo>
                    <a:moveTo>
                      <a:pt x="7066933" y="969998"/>
                    </a:moveTo>
                    <a:cubicBezTo>
                      <a:pt x="7068132" y="961884"/>
                      <a:pt x="7056703" y="958709"/>
                      <a:pt x="7053528" y="966258"/>
                    </a:cubicBezTo>
                    <a:lnTo>
                      <a:pt x="6899504" y="1325598"/>
                    </a:lnTo>
                    <a:cubicBezTo>
                      <a:pt x="6877248" y="1377518"/>
                      <a:pt x="6826172" y="1411161"/>
                      <a:pt x="6769682" y="1411111"/>
                    </a:cubicBezTo>
                    <a:lnTo>
                      <a:pt x="6704630" y="1411111"/>
                    </a:lnTo>
                    <a:cubicBezTo>
                      <a:pt x="6692766" y="1411122"/>
                      <a:pt x="6681691" y="1405168"/>
                      <a:pt x="6675155" y="1395265"/>
                    </a:cubicBezTo>
                    <a:cubicBezTo>
                      <a:pt x="6668620" y="1385363"/>
                      <a:pt x="6667500" y="1372839"/>
                      <a:pt x="6672175" y="1361934"/>
                    </a:cubicBezTo>
                    <a:lnTo>
                      <a:pt x="6862816" y="917222"/>
                    </a:lnTo>
                    <a:lnTo>
                      <a:pt x="6932948" y="741821"/>
                    </a:lnTo>
                    <a:cubicBezTo>
                      <a:pt x="6975818" y="634683"/>
                      <a:pt x="7079594" y="564437"/>
                      <a:pt x="7194991" y="564444"/>
                    </a:cubicBezTo>
                    <a:lnTo>
                      <a:pt x="7377307" y="564444"/>
                    </a:lnTo>
                    <a:cubicBezTo>
                      <a:pt x="7492704" y="564437"/>
                      <a:pt x="7596480" y="634683"/>
                      <a:pt x="7639350" y="741821"/>
                    </a:cubicBezTo>
                    <a:lnTo>
                      <a:pt x="7709482" y="917222"/>
                    </a:lnTo>
                    <a:lnTo>
                      <a:pt x="7900053" y="1361934"/>
                    </a:lnTo>
                    <a:cubicBezTo>
                      <a:pt x="7904728" y="1372839"/>
                      <a:pt x="7903607" y="1385363"/>
                      <a:pt x="7897072" y="1395265"/>
                    </a:cubicBezTo>
                    <a:cubicBezTo>
                      <a:pt x="7890537" y="1405168"/>
                      <a:pt x="7879462" y="1411122"/>
                      <a:pt x="7867597" y="1411111"/>
                    </a:cubicBezTo>
                    <a:lnTo>
                      <a:pt x="7802545" y="1411111"/>
                    </a:lnTo>
                    <a:cubicBezTo>
                      <a:pt x="7746107" y="1411105"/>
                      <a:pt x="7695101" y="1377471"/>
                      <a:pt x="7672864" y="1325598"/>
                    </a:cubicBezTo>
                    <a:lnTo>
                      <a:pt x="7518841" y="966258"/>
                    </a:lnTo>
                    <a:cubicBezTo>
                      <a:pt x="7515595" y="958709"/>
                      <a:pt x="7504236" y="961884"/>
                      <a:pt x="7505365" y="969998"/>
                    </a:cubicBezTo>
                    <a:lnTo>
                      <a:pt x="7568371" y="1411111"/>
                    </a:lnTo>
                    <a:lnTo>
                      <a:pt x="7635752" y="2219607"/>
                    </a:lnTo>
                    <a:cubicBezTo>
                      <a:pt x="7636560" y="2229429"/>
                      <a:pt x="7633222" y="2239141"/>
                      <a:pt x="7626548" y="2246392"/>
                    </a:cubicBezTo>
                    <a:cubicBezTo>
                      <a:pt x="7619874" y="2253643"/>
                      <a:pt x="7610470" y="2257771"/>
                      <a:pt x="7600615" y="2257778"/>
                    </a:cubicBezTo>
                    <a:lnTo>
                      <a:pt x="7546781" y="2257778"/>
                    </a:lnTo>
                    <a:cubicBezTo>
                      <a:pt x="7477799" y="2257786"/>
                      <a:pt x="7418922" y="2207921"/>
                      <a:pt x="7407575" y="2139879"/>
                    </a:cubicBezTo>
                    <a:lnTo>
                      <a:pt x="7293204" y="1452880"/>
                    </a:lnTo>
                    <a:cubicBezTo>
                      <a:pt x="7291864" y="1444978"/>
                      <a:pt x="7280575" y="1444978"/>
                      <a:pt x="7279235" y="1452880"/>
                    </a:cubicBezTo>
                    <a:lnTo>
                      <a:pt x="7164794" y="2139879"/>
                    </a:lnTo>
                    <a:cubicBezTo>
                      <a:pt x="7153442" y="2207948"/>
                      <a:pt x="7094525" y="2257821"/>
                      <a:pt x="7025517" y="2257778"/>
                    </a:cubicBezTo>
                    <a:lnTo>
                      <a:pt x="6971683" y="2257778"/>
                    </a:lnTo>
                    <a:cubicBezTo>
                      <a:pt x="6961828" y="2257771"/>
                      <a:pt x="6952424" y="2253643"/>
                      <a:pt x="6945750" y="2246392"/>
                    </a:cubicBezTo>
                    <a:cubicBezTo>
                      <a:pt x="6939076" y="2239141"/>
                      <a:pt x="6935738" y="2229429"/>
                      <a:pt x="6936546" y="2219607"/>
                    </a:cubicBezTo>
                    <a:lnTo>
                      <a:pt x="7003927" y="1411111"/>
                    </a:lnTo>
                    <a:lnTo>
                      <a:pt x="7066933" y="969998"/>
                    </a:lnTo>
                  </a:path>
                </a:pathLst>
              </a:custGeom>
              <a:solidFill>
                <a:srgbClr val="D89082"/>
              </a:solidFill>
            </p:spPr>
          </p:sp>
          <p:sp>
            <p:nvSpPr>
              <p:cNvPr name="Freeform 5" id="5"/>
              <p:cNvSpPr/>
              <p:nvPr/>
            </p:nvSpPr>
            <p:spPr>
              <a:xfrm flipH="false" flipV="false" rot="0">
                <a:off x="8017351" y="0"/>
                <a:ext cx="5237727" cy="2257821"/>
              </a:xfrm>
              <a:custGeom>
                <a:avLst/>
                <a:gdLst/>
                <a:ahLst/>
                <a:cxnLst/>
                <a:rect r="r" b="b" t="t" l="l"/>
                <a:pathLst>
                  <a:path h="2257821" w="5237727">
                    <a:moveTo>
                      <a:pt x="618649" y="0"/>
                    </a:moveTo>
                    <a:cubicBezTo>
                      <a:pt x="501748" y="0"/>
                      <a:pt x="406982" y="94766"/>
                      <a:pt x="406982" y="211667"/>
                    </a:cubicBezTo>
                    <a:lnTo>
                      <a:pt x="406982" y="282222"/>
                    </a:lnTo>
                    <a:cubicBezTo>
                      <a:pt x="406982" y="399122"/>
                      <a:pt x="501748" y="493889"/>
                      <a:pt x="618649" y="493889"/>
                    </a:cubicBezTo>
                    <a:cubicBezTo>
                      <a:pt x="735550" y="493889"/>
                      <a:pt x="830316" y="399122"/>
                      <a:pt x="830316" y="282222"/>
                    </a:cubicBezTo>
                    <a:lnTo>
                      <a:pt x="830316" y="211667"/>
                    </a:lnTo>
                    <a:cubicBezTo>
                      <a:pt x="830316" y="94766"/>
                      <a:pt x="735550" y="0"/>
                      <a:pt x="618649" y="0"/>
                    </a:cubicBezTo>
                    <a:moveTo>
                      <a:pt x="399433" y="969998"/>
                    </a:moveTo>
                    <a:cubicBezTo>
                      <a:pt x="400632" y="961884"/>
                      <a:pt x="389203" y="958709"/>
                      <a:pt x="386028" y="966258"/>
                    </a:cubicBezTo>
                    <a:lnTo>
                      <a:pt x="232004" y="1325598"/>
                    </a:lnTo>
                    <a:cubicBezTo>
                      <a:pt x="209748" y="1377518"/>
                      <a:pt x="158672" y="1411161"/>
                      <a:pt x="102182" y="1411111"/>
                    </a:cubicBezTo>
                    <a:lnTo>
                      <a:pt x="37130" y="1411111"/>
                    </a:lnTo>
                    <a:cubicBezTo>
                      <a:pt x="25266" y="1411122"/>
                      <a:pt x="14191"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7"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5" y="958709"/>
                      <a:pt x="836736" y="961884"/>
                      <a:pt x="837865" y="969998"/>
                    </a:cubicBezTo>
                    <a:lnTo>
                      <a:pt x="900871" y="1411111"/>
                    </a:lnTo>
                    <a:lnTo>
                      <a:pt x="968252" y="2219607"/>
                    </a:lnTo>
                    <a:cubicBezTo>
                      <a:pt x="969060" y="2229429"/>
                      <a:pt x="965722" y="2239141"/>
                      <a:pt x="959048" y="2246392"/>
                    </a:cubicBezTo>
                    <a:cubicBezTo>
                      <a:pt x="952374" y="2253643"/>
                      <a:pt x="942970" y="2257771"/>
                      <a:pt x="933115" y="2257778"/>
                    </a:cubicBezTo>
                    <a:lnTo>
                      <a:pt x="879281" y="2257778"/>
                    </a:lnTo>
                    <a:cubicBezTo>
                      <a:pt x="810299" y="2257786"/>
                      <a:pt x="751422" y="2207921"/>
                      <a:pt x="740075" y="2139879"/>
                    </a:cubicBezTo>
                    <a:lnTo>
                      <a:pt x="625704" y="1452880"/>
                    </a:lnTo>
                    <a:cubicBezTo>
                      <a:pt x="624364" y="1444978"/>
                      <a:pt x="613075" y="1444978"/>
                      <a:pt x="611735" y="1452880"/>
                    </a:cubicBezTo>
                    <a:lnTo>
                      <a:pt x="497294" y="2139879"/>
                    </a:lnTo>
                    <a:cubicBezTo>
                      <a:pt x="485942" y="2207948"/>
                      <a:pt x="427025" y="2257821"/>
                      <a:pt x="358017" y="2257778"/>
                    </a:cubicBezTo>
                    <a:lnTo>
                      <a:pt x="304183" y="2257778"/>
                    </a:lnTo>
                    <a:cubicBezTo>
                      <a:pt x="294328" y="2257771"/>
                      <a:pt x="284924" y="2253643"/>
                      <a:pt x="278250" y="2246392"/>
                    </a:cubicBezTo>
                    <a:cubicBezTo>
                      <a:pt x="271576" y="2239141"/>
                      <a:pt x="268238" y="2229429"/>
                      <a:pt x="269046" y="2219607"/>
                    </a:cubicBezTo>
                    <a:lnTo>
                      <a:pt x="336427" y="1411111"/>
                    </a:lnTo>
                    <a:lnTo>
                      <a:pt x="399433" y="969998"/>
                    </a:lnTo>
                    <a:moveTo>
                      <a:pt x="1952149" y="0"/>
                    </a:moveTo>
                    <a:cubicBezTo>
                      <a:pt x="1835248" y="0"/>
                      <a:pt x="1740482" y="94766"/>
                      <a:pt x="1740482" y="211667"/>
                    </a:cubicBezTo>
                    <a:lnTo>
                      <a:pt x="1740482" y="282222"/>
                    </a:lnTo>
                    <a:cubicBezTo>
                      <a:pt x="1740482" y="399122"/>
                      <a:pt x="1835248" y="493889"/>
                      <a:pt x="1952149" y="493889"/>
                    </a:cubicBezTo>
                    <a:cubicBezTo>
                      <a:pt x="2069050" y="493889"/>
                      <a:pt x="2163816" y="399122"/>
                      <a:pt x="2163816" y="282222"/>
                    </a:cubicBezTo>
                    <a:lnTo>
                      <a:pt x="2163816" y="211667"/>
                    </a:lnTo>
                    <a:cubicBezTo>
                      <a:pt x="2163816" y="94766"/>
                      <a:pt x="2069050" y="0"/>
                      <a:pt x="1952149" y="0"/>
                    </a:cubicBezTo>
                    <a:moveTo>
                      <a:pt x="1732933" y="969998"/>
                    </a:moveTo>
                    <a:cubicBezTo>
                      <a:pt x="1734132" y="961884"/>
                      <a:pt x="1722703" y="958709"/>
                      <a:pt x="1719528" y="966258"/>
                    </a:cubicBezTo>
                    <a:lnTo>
                      <a:pt x="1565504" y="1325598"/>
                    </a:lnTo>
                    <a:cubicBezTo>
                      <a:pt x="1543248" y="1377518"/>
                      <a:pt x="1492172" y="1411161"/>
                      <a:pt x="1435682" y="1411111"/>
                    </a:cubicBezTo>
                    <a:lnTo>
                      <a:pt x="1370630" y="1411111"/>
                    </a:lnTo>
                    <a:cubicBezTo>
                      <a:pt x="1358766" y="1411122"/>
                      <a:pt x="1347691" y="1405168"/>
                      <a:pt x="1341155" y="1395265"/>
                    </a:cubicBezTo>
                    <a:cubicBezTo>
                      <a:pt x="1334620" y="1385363"/>
                      <a:pt x="1333500" y="1372839"/>
                      <a:pt x="1338175" y="1361934"/>
                    </a:cubicBezTo>
                    <a:lnTo>
                      <a:pt x="1528816" y="917222"/>
                    </a:lnTo>
                    <a:lnTo>
                      <a:pt x="1598948" y="741821"/>
                    </a:lnTo>
                    <a:cubicBezTo>
                      <a:pt x="1641818" y="634683"/>
                      <a:pt x="1745594" y="564437"/>
                      <a:pt x="1860991" y="564444"/>
                    </a:cubicBezTo>
                    <a:lnTo>
                      <a:pt x="2043307" y="564444"/>
                    </a:lnTo>
                    <a:cubicBezTo>
                      <a:pt x="2158704" y="564437"/>
                      <a:pt x="2262480" y="634683"/>
                      <a:pt x="2305350" y="741821"/>
                    </a:cubicBezTo>
                    <a:lnTo>
                      <a:pt x="2375482" y="917222"/>
                    </a:lnTo>
                    <a:lnTo>
                      <a:pt x="2566053" y="1361934"/>
                    </a:lnTo>
                    <a:cubicBezTo>
                      <a:pt x="2570728" y="1372839"/>
                      <a:pt x="2569607"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5" y="958709"/>
                      <a:pt x="2170236" y="961884"/>
                      <a:pt x="2171365" y="969998"/>
                    </a:cubicBezTo>
                    <a:lnTo>
                      <a:pt x="2234371" y="1411111"/>
                    </a:lnTo>
                    <a:lnTo>
                      <a:pt x="2301752" y="2219607"/>
                    </a:lnTo>
                    <a:cubicBezTo>
                      <a:pt x="2302560" y="2229429"/>
                      <a:pt x="2299222" y="2239141"/>
                      <a:pt x="2292548" y="2246392"/>
                    </a:cubicBezTo>
                    <a:cubicBezTo>
                      <a:pt x="2285874" y="2253643"/>
                      <a:pt x="2276470" y="2257771"/>
                      <a:pt x="2266615" y="2257778"/>
                    </a:cubicBezTo>
                    <a:lnTo>
                      <a:pt x="2212781" y="2257778"/>
                    </a:lnTo>
                    <a:cubicBezTo>
                      <a:pt x="2143799" y="2257786"/>
                      <a:pt x="2084922" y="2207921"/>
                      <a:pt x="2073575" y="2139879"/>
                    </a:cubicBezTo>
                    <a:lnTo>
                      <a:pt x="1959204" y="1452880"/>
                    </a:lnTo>
                    <a:cubicBezTo>
                      <a:pt x="1957864" y="1444978"/>
                      <a:pt x="1946575" y="1444978"/>
                      <a:pt x="1945235" y="1452880"/>
                    </a:cubicBezTo>
                    <a:lnTo>
                      <a:pt x="1830794" y="2139879"/>
                    </a:lnTo>
                    <a:cubicBezTo>
                      <a:pt x="1819442" y="2207948"/>
                      <a:pt x="1760525" y="2257821"/>
                      <a:pt x="1691517" y="2257778"/>
                    </a:cubicBezTo>
                    <a:lnTo>
                      <a:pt x="1637683" y="2257778"/>
                    </a:lnTo>
                    <a:cubicBezTo>
                      <a:pt x="1627828" y="2257771"/>
                      <a:pt x="1618424" y="2253643"/>
                      <a:pt x="1611750" y="2246392"/>
                    </a:cubicBezTo>
                    <a:cubicBezTo>
                      <a:pt x="1605076" y="2239141"/>
                      <a:pt x="1601738" y="2229429"/>
                      <a:pt x="1602546" y="2219607"/>
                    </a:cubicBezTo>
                    <a:lnTo>
                      <a:pt x="1669927" y="1411111"/>
                    </a:lnTo>
                    <a:lnTo>
                      <a:pt x="1732933" y="969998"/>
                    </a:lnTo>
                    <a:moveTo>
                      <a:pt x="3285649" y="0"/>
                    </a:moveTo>
                    <a:cubicBezTo>
                      <a:pt x="3168748" y="0"/>
                      <a:pt x="3073982" y="94766"/>
                      <a:pt x="3073982" y="211667"/>
                    </a:cubicBezTo>
                    <a:lnTo>
                      <a:pt x="3073982" y="282222"/>
                    </a:lnTo>
                    <a:cubicBezTo>
                      <a:pt x="3073982" y="399122"/>
                      <a:pt x="3168748" y="493889"/>
                      <a:pt x="3285649" y="493889"/>
                    </a:cubicBezTo>
                    <a:cubicBezTo>
                      <a:pt x="3402550" y="493889"/>
                      <a:pt x="3497316" y="399122"/>
                      <a:pt x="3497316" y="282222"/>
                    </a:cubicBezTo>
                    <a:lnTo>
                      <a:pt x="3497316" y="211667"/>
                    </a:lnTo>
                    <a:cubicBezTo>
                      <a:pt x="3497316" y="94766"/>
                      <a:pt x="3402550" y="0"/>
                      <a:pt x="3285649" y="0"/>
                    </a:cubicBezTo>
                    <a:moveTo>
                      <a:pt x="3066433" y="969998"/>
                    </a:moveTo>
                    <a:cubicBezTo>
                      <a:pt x="3067632" y="961884"/>
                      <a:pt x="3056203" y="958709"/>
                      <a:pt x="3053028" y="966258"/>
                    </a:cubicBezTo>
                    <a:lnTo>
                      <a:pt x="2899004" y="1325598"/>
                    </a:lnTo>
                    <a:cubicBezTo>
                      <a:pt x="2876748" y="1377518"/>
                      <a:pt x="2825672" y="1411161"/>
                      <a:pt x="2769182" y="1411111"/>
                    </a:cubicBezTo>
                    <a:lnTo>
                      <a:pt x="2704130" y="1411111"/>
                    </a:lnTo>
                    <a:cubicBezTo>
                      <a:pt x="2692266" y="1411122"/>
                      <a:pt x="2681191" y="1405168"/>
                      <a:pt x="2674655" y="1395265"/>
                    </a:cubicBezTo>
                    <a:cubicBezTo>
                      <a:pt x="2668120" y="1385363"/>
                      <a:pt x="2667000" y="1372839"/>
                      <a:pt x="2671675" y="1361934"/>
                    </a:cubicBezTo>
                    <a:lnTo>
                      <a:pt x="2862316" y="917222"/>
                    </a:lnTo>
                    <a:lnTo>
                      <a:pt x="2932448" y="741821"/>
                    </a:lnTo>
                    <a:cubicBezTo>
                      <a:pt x="2975318" y="634683"/>
                      <a:pt x="3079094" y="564437"/>
                      <a:pt x="3194491" y="564444"/>
                    </a:cubicBezTo>
                    <a:lnTo>
                      <a:pt x="3376807" y="564444"/>
                    </a:lnTo>
                    <a:cubicBezTo>
                      <a:pt x="3492204" y="564437"/>
                      <a:pt x="3595980" y="634683"/>
                      <a:pt x="3638850" y="741821"/>
                    </a:cubicBezTo>
                    <a:lnTo>
                      <a:pt x="3708982" y="917222"/>
                    </a:lnTo>
                    <a:lnTo>
                      <a:pt x="3899553" y="1361934"/>
                    </a:lnTo>
                    <a:cubicBezTo>
                      <a:pt x="3904228" y="1372839"/>
                      <a:pt x="3903107"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5" y="958709"/>
                      <a:pt x="3503736" y="961884"/>
                      <a:pt x="3504865" y="969998"/>
                    </a:cubicBezTo>
                    <a:lnTo>
                      <a:pt x="3567871" y="1411111"/>
                    </a:lnTo>
                    <a:lnTo>
                      <a:pt x="3635252" y="2219607"/>
                    </a:lnTo>
                    <a:cubicBezTo>
                      <a:pt x="3636060" y="2229429"/>
                      <a:pt x="3632722" y="2239141"/>
                      <a:pt x="3626048" y="2246392"/>
                    </a:cubicBezTo>
                    <a:cubicBezTo>
                      <a:pt x="3619374" y="2253643"/>
                      <a:pt x="3609970" y="2257771"/>
                      <a:pt x="3600115" y="2257778"/>
                    </a:cubicBezTo>
                    <a:lnTo>
                      <a:pt x="3546281" y="2257778"/>
                    </a:lnTo>
                    <a:cubicBezTo>
                      <a:pt x="3477299" y="2257786"/>
                      <a:pt x="3418422" y="2207921"/>
                      <a:pt x="3407075" y="2139879"/>
                    </a:cubicBezTo>
                    <a:lnTo>
                      <a:pt x="3292704" y="1452880"/>
                    </a:lnTo>
                    <a:cubicBezTo>
                      <a:pt x="3291364" y="1444978"/>
                      <a:pt x="3280075" y="1444978"/>
                      <a:pt x="3278735" y="1452880"/>
                    </a:cubicBezTo>
                    <a:lnTo>
                      <a:pt x="3164294" y="2139879"/>
                    </a:lnTo>
                    <a:cubicBezTo>
                      <a:pt x="3152942" y="2207948"/>
                      <a:pt x="3094025" y="2257821"/>
                      <a:pt x="3025017" y="2257778"/>
                    </a:cubicBezTo>
                    <a:lnTo>
                      <a:pt x="2971183" y="2257778"/>
                    </a:lnTo>
                    <a:cubicBezTo>
                      <a:pt x="2961328" y="2257771"/>
                      <a:pt x="2951924" y="2253643"/>
                      <a:pt x="2945250" y="2246392"/>
                    </a:cubicBezTo>
                    <a:cubicBezTo>
                      <a:pt x="2938576" y="2239141"/>
                      <a:pt x="2935238" y="2229429"/>
                      <a:pt x="2936046" y="2219607"/>
                    </a:cubicBezTo>
                    <a:lnTo>
                      <a:pt x="3003427" y="1411111"/>
                    </a:lnTo>
                    <a:lnTo>
                      <a:pt x="3066433" y="969998"/>
                    </a:lnTo>
                    <a:moveTo>
                      <a:pt x="4619149" y="0"/>
                    </a:moveTo>
                    <a:cubicBezTo>
                      <a:pt x="4502248" y="0"/>
                      <a:pt x="4407482" y="94766"/>
                      <a:pt x="4407482" y="211667"/>
                    </a:cubicBezTo>
                    <a:lnTo>
                      <a:pt x="4407482" y="282222"/>
                    </a:lnTo>
                    <a:cubicBezTo>
                      <a:pt x="4407482" y="399122"/>
                      <a:pt x="4502248" y="493889"/>
                      <a:pt x="4619149" y="493889"/>
                    </a:cubicBezTo>
                    <a:cubicBezTo>
                      <a:pt x="4736050" y="493889"/>
                      <a:pt x="4830816" y="399122"/>
                      <a:pt x="4830816" y="282222"/>
                    </a:cubicBezTo>
                    <a:lnTo>
                      <a:pt x="4830816" y="211667"/>
                    </a:lnTo>
                    <a:cubicBezTo>
                      <a:pt x="4830816" y="94766"/>
                      <a:pt x="4736050" y="0"/>
                      <a:pt x="4619149" y="0"/>
                    </a:cubicBezTo>
                    <a:moveTo>
                      <a:pt x="4399933" y="969998"/>
                    </a:moveTo>
                    <a:cubicBezTo>
                      <a:pt x="4401132" y="961884"/>
                      <a:pt x="4389703" y="958709"/>
                      <a:pt x="4386528" y="966258"/>
                    </a:cubicBezTo>
                    <a:lnTo>
                      <a:pt x="4232504" y="1325598"/>
                    </a:lnTo>
                    <a:cubicBezTo>
                      <a:pt x="4210248" y="1377518"/>
                      <a:pt x="4159172" y="1411161"/>
                      <a:pt x="4102682" y="1411111"/>
                    </a:cubicBezTo>
                    <a:lnTo>
                      <a:pt x="4037630" y="1411111"/>
                    </a:lnTo>
                    <a:cubicBezTo>
                      <a:pt x="4025766" y="1411122"/>
                      <a:pt x="4014691" y="1405168"/>
                      <a:pt x="4008155" y="1395265"/>
                    </a:cubicBezTo>
                    <a:cubicBezTo>
                      <a:pt x="4001620" y="1385363"/>
                      <a:pt x="4000500" y="1372839"/>
                      <a:pt x="4005175" y="1361934"/>
                    </a:cubicBezTo>
                    <a:lnTo>
                      <a:pt x="4195816" y="917222"/>
                    </a:lnTo>
                    <a:lnTo>
                      <a:pt x="4265948" y="741821"/>
                    </a:lnTo>
                    <a:cubicBezTo>
                      <a:pt x="4308818" y="634683"/>
                      <a:pt x="4412594" y="564437"/>
                      <a:pt x="4527991" y="564444"/>
                    </a:cubicBezTo>
                    <a:lnTo>
                      <a:pt x="4710307" y="564444"/>
                    </a:lnTo>
                    <a:cubicBezTo>
                      <a:pt x="4825704" y="564437"/>
                      <a:pt x="4929480" y="634683"/>
                      <a:pt x="4972350" y="741821"/>
                    </a:cubicBezTo>
                    <a:lnTo>
                      <a:pt x="5042483" y="917222"/>
                    </a:lnTo>
                    <a:lnTo>
                      <a:pt x="5233053" y="1361934"/>
                    </a:lnTo>
                    <a:cubicBezTo>
                      <a:pt x="5237727" y="1372839"/>
                      <a:pt x="5236607" y="1385363"/>
                      <a:pt x="5230073" y="1395265"/>
                    </a:cubicBezTo>
                    <a:cubicBezTo>
                      <a:pt x="5223537" y="1405168"/>
                      <a:pt x="5212462" y="1411122"/>
                      <a:pt x="5200597" y="1411111"/>
                    </a:cubicBezTo>
                    <a:lnTo>
                      <a:pt x="5135545" y="1411111"/>
                    </a:lnTo>
                    <a:cubicBezTo>
                      <a:pt x="5079107" y="1411105"/>
                      <a:pt x="5028101" y="1377471"/>
                      <a:pt x="5005863" y="1325598"/>
                    </a:cubicBezTo>
                    <a:lnTo>
                      <a:pt x="4851841" y="966258"/>
                    </a:lnTo>
                    <a:cubicBezTo>
                      <a:pt x="4848595" y="958709"/>
                      <a:pt x="4837236" y="961884"/>
                      <a:pt x="4838365" y="969998"/>
                    </a:cubicBezTo>
                    <a:lnTo>
                      <a:pt x="4901371" y="1411111"/>
                    </a:lnTo>
                    <a:lnTo>
                      <a:pt x="4968752" y="2219607"/>
                    </a:lnTo>
                    <a:cubicBezTo>
                      <a:pt x="4969560" y="2229429"/>
                      <a:pt x="4966222" y="2239141"/>
                      <a:pt x="4959548" y="2246392"/>
                    </a:cubicBezTo>
                    <a:cubicBezTo>
                      <a:pt x="4952874" y="2253643"/>
                      <a:pt x="4943470" y="2257771"/>
                      <a:pt x="4933615" y="2257778"/>
                    </a:cubicBezTo>
                    <a:lnTo>
                      <a:pt x="4879781" y="2257778"/>
                    </a:lnTo>
                    <a:cubicBezTo>
                      <a:pt x="4810799" y="2257786"/>
                      <a:pt x="4751922" y="2207921"/>
                      <a:pt x="4740575" y="2139879"/>
                    </a:cubicBezTo>
                    <a:lnTo>
                      <a:pt x="4626204" y="1452880"/>
                    </a:lnTo>
                    <a:cubicBezTo>
                      <a:pt x="4624864" y="1444978"/>
                      <a:pt x="4613575" y="1444978"/>
                      <a:pt x="4612235" y="1452880"/>
                    </a:cubicBezTo>
                    <a:lnTo>
                      <a:pt x="4497794" y="2139879"/>
                    </a:lnTo>
                    <a:cubicBezTo>
                      <a:pt x="4486442" y="2207948"/>
                      <a:pt x="4427525" y="2257821"/>
                      <a:pt x="4358517" y="2257778"/>
                    </a:cubicBezTo>
                    <a:lnTo>
                      <a:pt x="4304683" y="2257778"/>
                    </a:lnTo>
                    <a:cubicBezTo>
                      <a:pt x="4294828" y="2257771"/>
                      <a:pt x="4285424" y="2253643"/>
                      <a:pt x="4278750" y="2246392"/>
                    </a:cubicBezTo>
                    <a:cubicBezTo>
                      <a:pt x="4272076" y="2239141"/>
                      <a:pt x="4268738" y="2229429"/>
                      <a:pt x="4269546" y="2219607"/>
                    </a:cubicBezTo>
                    <a:lnTo>
                      <a:pt x="4336927" y="1411111"/>
                    </a:lnTo>
                    <a:lnTo>
                      <a:pt x="4399933" y="969998"/>
                    </a:lnTo>
                  </a:path>
                </a:pathLst>
              </a:custGeom>
              <a:solidFill>
                <a:srgbClr val="494F56"/>
              </a:solidFill>
            </p:spPr>
          </p:sp>
        </p:grpSp>
      </p:grpSp>
      <p:grpSp>
        <p:nvGrpSpPr>
          <p:cNvPr name="Group 6" id="6"/>
          <p:cNvGrpSpPr/>
          <p:nvPr/>
        </p:nvGrpSpPr>
        <p:grpSpPr>
          <a:xfrm rot="0">
            <a:off x="6691820" y="4261604"/>
            <a:ext cx="8050737" cy="4331949"/>
            <a:chOff x="0" y="0"/>
            <a:chExt cx="2649809" cy="1425812"/>
          </a:xfrm>
        </p:grpSpPr>
        <p:sp>
          <p:nvSpPr>
            <p:cNvPr name="Freeform 7" id="7"/>
            <p:cNvSpPr/>
            <p:nvPr/>
          </p:nvSpPr>
          <p:spPr>
            <a:xfrm flipH="false" flipV="false" rot="0">
              <a:off x="31750" y="31750"/>
              <a:ext cx="2586309" cy="1362312"/>
            </a:xfrm>
            <a:custGeom>
              <a:avLst/>
              <a:gdLst/>
              <a:ahLst/>
              <a:cxnLst/>
              <a:rect r="r" b="b" t="t" l="l"/>
              <a:pathLst>
                <a:path h="1362312" w="2586309">
                  <a:moveTo>
                    <a:pt x="2493599" y="1362312"/>
                  </a:moveTo>
                  <a:lnTo>
                    <a:pt x="92710" y="1362312"/>
                  </a:lnTo>
                  <a:cubicBezTo>
                    <a:pt x="41910" y="1362312"/>
                    <a:pt x="0" y="1320402"/>
                    <a:pt x="0" y="1269602"/>
                  </a:cubicBezTo>
                  <a:lnTo>
                    <a:pt x="0" y="92710"/>
                  </a:lnTo>
                  <a:cubicBezTo>
                    <a:pt x="0" y="41910"/>
                    <a:pt x="41910" y="0"/>
                    <a:pt x="92710" y="0"/>
                  </a:cubicBezTo>
                  <a:lnTo>
                    <a:pt x="2492329" y="0"/>
                  </a:lnTo>
                  <a:cubicBezTo>
                    <a:pt x="2543129" y="0"/>
                    <a:pt x="2585039" y="41910"/>
                    <a:pt x="2585039" y="92710"/>
                  </a:cubicBezTo>
                  <a:lnTo>
                    <a:pt x="2585039" y="1268332"/>
                  </a:lnTo>
                  <a:cubicBezTo>
                    <a:pt x="2586309" y="1320402"/>
                    <a:pt x="2544399" y="1362312"/>
                    <a:pt x="2493599" y="1362312"/>
                  </a:cubicBezTo>
                  <a:close/>
                </a:path>
              </a:pathLst>
            </a:custGeom>
            <a:solidFill>
              <a:srgbClr val="FAE8E0"/>
            </a:solidFill>
          </p:spPr>
        </p:sp>
        <p:sp>
          <p:nvSpPr>
            <p:cNvPr name="Freeform 8" id="8"/>
            <p:cNvSpPr/>
            <p:nvPr/>
          </p:nvSpPr>
          <p:spPr>
            <a:xfrm flipH="false" flipV="false" rot="0">
              <a:off x="0" y="0"/>
              <a:ext cx="2649809" cy="1425812"/>
            </a:xfrm>
            <a:custGeom>
              <a:avLst/>
              <a:gdLst/>
              <a:ahLst/>
              <a:cxnLst/>
              <a:rect r="r" b="b" t="t" l="l"/>
              <a:pathLst>
                <a:path h="1425812" w="2649809">
                  <a:moveTo>
                    <a:pt x="2525349" y="59690"/>
                  </a:moveTo>
                  <a:cubicBezTo>
                    <a:pt x="2560909" y="59690"/>
                    <a:pt x="2590119" y="88900"/>
                    <a:pt x="2590119" y="124460"/>
                  </a:cubicBezTo>
                  <a:lnTo>
                    <a:pt x="2590119" y="1301352"/>
                  </a:lnTo>
                  <a:cubicBezTo>
                    <a:pt x="2590119" y="1336912"/>
                    <a:pt x="2560909" y="1366122"/>
                    <a:pt x="2525349" y="1366122"/>
                  </a:cubicBezTo>
                  <a:lnTo>
                    <a:pt x="124460" y="1366122"/>
                  </a:lnTo>
                  <a:cubicBezTo>
                    <a:pt x="88900" y="1366122"/>
                    <a:pt x="59690" y="1336912"/>
                    <a:pt x="59690" y="1301352"/>
                  </a:cubicBezTo>
                  <a:lnTo>
                    <a:pt x="59690" y="124460"/>
                  </a:lnTo>
                  <a:cubicBezTo>
                    <a:pt x="59690" y="88900"/>
                    <a:pt x="88900" y="59690"/>
                    <a:pt x="124460" y="59690"/>
                  </a:cubicBezTo>
                  <a:lnTo>
                    <a:pt x="2525349" y="59690"/>
                  </a:lnTo>
                  <a:moveTo>
                    <a:pt x="2525349" y="0"/>
                  </a:moveTo>
                  <a:lnTo>
                    <a:pt x="124460" y="0"/>
                  </a:lnTo>
                  <a:cubicBezTo>
                    <a:pt x="55880" y="0"/>
                    <a:pt x="0" y="55880"/>
                    <a:pt x="0" y="124460"/>
                  </a:cubicBezTo>
                  <a:lnTo>
                    <a:pt x="0" y="1301352"/>
                  </a:lnTo>
                  <a:cubicBezTo>
                    <a:pt x="0" y="1369932"/>
                    <a:pt x="55880" y="1425812"/>
                    <a:pt x="124460" y="1425812"/>
                  </a:cubicBezTo>
                  <a:lnTo>
                    <a:pt x="2525349" y="1425812"/>
                  </a:lnTo>
                  <a:cubicBezTo>
                    <a:pt x="2593929" y="1425812"/>
                    <a:pt x="2649809" y="1369932"/>
                    <a:pt x="2649809" y="1301352"/>
                  </a:cubicBezTo>
                  <a:lnTo>
                    <a:pt x="2649809" y="124460"/>
                  </a:lnTo>
                  <a:cubicBezTo>
                    <a:pt x="2649809" y="55880"/>
                    <a:pt x="2593929" y="0"/>
                    <a:pt x="2525349" y="0"/>
                  </a:cubicBezTo>
                  <a:close/>
                </a:path>
              </a:pathLst>
            </a:custGeom>
            <a:solidFill>
              <a:srgbClr val="494F56"/>
            </a:solidFill>
          </p:spPr>
        </p:sp>
      </p:grpSp>
      <p:sp>
        <p:nvSpPr>
          <p:cNvPr name="Freeform 9" id="9"/>
          <p:cNvSpPr/>
          <p:nvPr/>
        </p:nvSpPr>
        <p:spPr>
          <a:xfrm flipH="false" flipV="false" rot="0">
            <a:off x="2382630" y="4020093"/>
            <a:ext cx="6261441" cy="5238207"/>
          </a:xfrm>
          <a:custGeom>
            <a:avLst/>
            <a:gdLst/>
            <a:ahLst/>
            <a:cxnLst/>
            <a:rect r="r" b="b" t="t" l="l"/>
            <a:pathLst>
              <a:path h="5238207" w="6261441">
                <a:moveTo>
                  <a:pt x="0" y="0"/>
                </a:moveTo>
                <a:lnTo>
                  <a:pt x="6261441" y="0"/>
                </a:lnTo>
                <a:lnTo>
                  <a:pt x="6261441" y="5238207"/>
                </a:lnTo>
                <a:lnTo>
                  <a:pt x="0" y="52382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8893944" y="4798803"/>
            <a:ext cx="5385513" cy="3171825"/>
          </a:xfrm>
          <a:prstGeom prst="rect">
            <a:avLst/>
          </a:prstGeom>
        </p:spPr>
        <p:txBody>
          <a:bodyPr anchor="t" rtlCol="false" tIns="0" lIns="0" bIns="0" rIns="0">
            <a:spAutoFit/>
          </a:bodyPr>
          <a:lstStyle/>
          <a:p>
            <a:pPr>
              <a:lnSpc>
                <a:spcPts val="6299"/>
              </a:lnSpc>
            </a:pPr>
            <a:r>
              <a:rPr lang="en-US" sz="4500">
                <a:solidFill>
                  <a:srgbClr val="383E48"/>
                </a:solidFill>
                <a:latin typeface="Aristotelica Pro"/>
              </a:rPr>
              <a:t>a. pictogram</a:t>
            </a:r>
          </a:p>
          <a:p>
            <a:pPr>
              <a:lnSpc>
                <a:spcPts val="6299"/>
              </a:lnSpc>
            </a:pPr>
            <a:r>
              <a:rPr lang="en-US" sz="4500">
                <a:solidFill>
                  <a:srgbClr val="383E48"/>
                </a:solidFill>
                <a:latin typeface="Aristotelica Pro"/>
              </a:rPr>
              <a:t>b. dot plot</a:t>
            </a:r>
          </a:p>
          <a:p>
            <a:pPr>
              <a:lnSpc>
                <a:spcPts val="6299"/>
              </a:lnSpc>
            </a:pPr>
            <a:r>
              <a:rPr lang="en-US" sz="4500">
                <a:solidFill>
                  <a:srgbClr val="383E48"/>
                </a:solidFill>
                <a:latin typeface="Aristotelica Pro"/>
              </a:rPr>
              <a:t>c. pie chart</a:t>
            </a:r>
          </a:p>
          <a:p>
            <a:pPr>
              <a:lnSpc>
                <a:spcPts val="6299"/>
              </a:lnSpc>
            </a:pPr>
            <a:r>
              <a:rPr lang="en-US" sz="4500">
                <a:solidFill>
                  <a:srgbClr val="383E48"/>
                </a:solidFill>
                <a:latin typeface="Aristotelica Pro"/>
              </a:rPr>
              <a:t>d. line graph</a:t>
            </a:r>
          </a:p>
        </p:txBody>
      </p:sp>
      <p:sp>
        <p:nvSpPr>
          <p:cNvPr name="Freeform 11" id="11"/>
          <p:cNvSpPr/>
          <p:nvPr/>
        </p:nvSpPr>
        <p:spPr>
          <a:xfrm flipH="false" flipV="false" rot="0">
            <a:off x="1028700" y="1028700"/>
            <a:ext cx="1353930" cy="1602284"/>
          </a:xfrm>
          <a:custGeom>
            <a:avLst/>
            <a:gdLst/>
            <a:ahLst/>
            <a:cxnLst/>
            <a:rect r="r" b="b" t="t" l="l"/>
            <a:pathLst>
              <a:path h="1602284" w="1353930">
                <a:moveTo>
                  <a:pt x="0" y="0"/>
                </a:moveTo>
                <a:lnTo>
                  <a:pt x="1353930" y="0"/>
                </a:lnTo>
                <a:lnTo>
                  <a:pt x="1353930" y="1602284"/>
                </a:lnTo>
                <a:lnTo>
                  <a:pt x="0" y="16022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554124" y="5305732"/>
            <a:ext cx="3918452" cy="1678305"/>
          </a:xfrm>
          <a:prstGeom prst="rect">
            <a:avLst/>
          </a:prstGeom>
        </p:spPr>
        <p:txBody>
          <a:bodyPr anchor="t" rtlCol="false" tIns="0" lIns="0" bIns="0" rIns="0">
            <a:spAutoFit/>
          </a:bodyPr>
          <a:lstStyle/>
          <a:p>
            <a:pPr algn="ctr">
              <a:lnSpc>
                <a:spcPts val="6719"/>
              </a:lnSpc>
            </a:pPr>
            <a:r>
              <a:rPr lang="en-US" sz="4799">
                <a:solidFill>
                  <a:srgbClr val="383E48"/>
                </a:solidFill>
                <a:latin typeface="Aristotelica Pro"/>
              </a:rPr>
              <a:t>What is this graph called?</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BF9F5"/>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3124087"/>
            <a:ext cx="6921538" cy="6134213"/>
          </a:xfrm>
          <a:custGeom>
            <a:avLst/>
            <a:gdLst/>
            <a:ahLst/>
            <a:cxnLst/>
            <a:rect r="r" b="b" t="t" l="l"/>
            <a:pathLst>
              <a:path h="6134213" w="6921538">
                <a:moveTo>
                  <a:pt x="0" y="0"/>
                </a:moveTo>
                <a:lnTo>
                  <a:pt x="6921538" y="0"/>
                </a:lnTo>
                <a:lnTo>
                  <a:pt x="6921538" y="6134213"/>
                </a:lnTo>
                <a:lnTo>
                  <a:pt x="0" y="61342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9944100" y="1840069"/>
            <a:ext cx="7315200" cy="7418231"/>
            <a:chOff x="0" y="0"/>
            <a:chExt cx="2649809" cy="2687130"/>
          </a:xfrm>
        </p:grpSpPr>
        <p:sp>
          <p:nvSpPr>
            <p:cNvPr name="Freeform 4" id="4"/>
            <p:cNvSpPr/>
            <p:nvPr/>
          </p:nvSpPr>
          <p:spPr>
            <a:xfrm flipH="false" flipV="false" rot="0">
              <a:off x="31750" y="31750"/>
              <a:ext cx="2586309" cy="2623630"/>
            </a:xfrm>
            <a:custGeom>
              <a:avLst/>
              <a:gdLst/>
              <a:ahLst/>
              <a:cxnLst/>
              <a:rect r="r" b="b" t="t" l="l"/>
              <a:pathLst>
                <a:path h="2623630" w="2586309">
                  <a:moveTo>
                    <a:pt x="2493599" y="2623630"/>
                  </a:moveTo>
                  <a:lnTo>
                    <a:pt x="92710" y="2623630"/>
                  </a:lnTo>
                  <a:cubicBezTo>
                    <a:pt x="41910" y="2623630"/>
                    <a:pt x="0" y="2581720"/>
                    <a:pt x="0" y="2530920"/>
                  </a:cubicBezTo>
                  <a:lnTo>
                    <a:pt x="0" y="92710"/>
                  </a:lnTo>
                  <a:cubicBezTo>
                    <a:pt x="0" y="41910"/>
                    <a:pt x="41910" y="0"/>
                    <a:pt x="92710" y="0"/>
                  </a:cubicBezTo>
                  <a:lnTo>
                    <a:pt x="2492329" y="0"/>
                  </a:lnTo>
                  <a:cubicBezTo>
                    <a:pt x="2543129" y="0"/>
                    <a:pt x="2585039" y="41910"/>
                    <a:pt x="2585039" y="92710"/>
                  </a:cubicBezTo>
                  <a:lnTo>
                    <a:pt x="2585039" y="2529650"/>
                  </a:lnTo>
                  <a:cubicBezTo>
                    <a:pt x="2586309" y="2581720"/>
                    <a:pt x="2544399" y="2623630"/>
                    <a:pt x="2493599" y="2623630"/>
                  </a:cubicBezTo>
                  <a:close/>
                </a:path>
              </a:pathLst>
            </a:custGeom>
            <a:solidFill>
              <a:srgbClr val="FAE8E0"/>
            </a:solidFill>
          </p:spPr>
        </p:sp>
        <p:sp>
          <p:nvSpPr>
            <p:cNvPr name="Freeform 5" id="5"/>
            <p:cNvSpPr/>
            <p:nvPr/>
          </p:nvSpPr>
          <p:spPr>
            <a:xfrm flipH="false" flipV="false" rot="0">
              <a:off x="0" y="0"/>
              <a:ext cx="2649809" cy="2687130"/>
            </a:xfrm>
            <a:custGeom>
              <a:avLst/>
              <a:gdLst/>
              <a:ahLst/>
              <a:cxnLst/>
              <a:rect r="r" b="b" t="t" l="l"/>
              <a:pathLst>
                <a:path h="2687130" w="2649809">
                  <a:moveTo>
                    <a:pt x="2525349" y="59690"/>
                  </a:moveTo>
                  <a:cubicBezTo>
                    <a:pt x="2560909" y="59690"/>
                    <a:pt x="2590119" y="88900"/>
                    <a:pt x="2590119" y="124460"/>
                  </a:cubicBezTo>
                  <a:lnTo>
                    <a:pt x="2590119" y="2562670"/>
                  </a:lnTo>
                  <a:cubicBezTo>
                    <a:pt x="2590119" y="2598230"/>
                    <a:pt x="2560909" y="2627440"/>
                    <a:pt x="2525349" y="2627440"/>
                  </a:cubicBezTo>
                  <a:lnTo>
                    <a:pt x="124460" y="2627440"/>
                  </a:lnTo>
                  <a:cubicBezTo>
                    <a:pt x="88900" y="2627440"/>
                    <a:pt x="59690" y="2598230"/>
                    <a:pt x="59690" y="2562670"/>
                  </a:cubicBezTo>
                  <a:lnTo>
                    <a:pt x="59690" y="124460"/>
                  </a:lnTo>
                  <a:cubicBezTo>
                    <a:pt x="59690" y="88900"/>
                    <a:pt x="88900" y="59690"/>
                    <a:pt x="124460" y="59690"/>
                  </a:cubicBezTo>
                  <a:lnTo>
                    <a:pt x="2525349" y="59690"/>
                  </a:lnTo>
                  <a:moveTo>
                    <a:pt x="2525349" y="0"/>
                  </a:moveTo>
                  <a:lnTo>
                    <a:pt x="124460" y="0"/>
                  </a:lnTo>
                  <a:cubicBezTo>
                    <a:pt x="55880" y="0"/>
                    <a:pt x="0" y="55880"/>
                    <a:pt x="0" y="124460"/>
                  </a:cubicBezTo>
                  <a:lnTo>
                    <a:pt x="0" y="2562670"/>
                  </a:lnTo>
                  <a:cubicBezTo>
                    <a:pt x="0" y="2631250"/>
                    <a:pt x="55880" y="2687130"/>
                    <a:pt x="124460" y="2687130"/>
                  </a:cubicBezTo>
                  <a:lnTo>
                    <a:pt x="2525349" y="2687130"/>
                  </a:lnTo>
                  <a:cubicBezTo>
                    <a:pt x="2593929" y="2687130"/>
                    <a:pt x="2649809" y="2631250"/>
                    <a:pt x="2649809" y="2562670"/>
                  </a:cubicBezTo>
                  <a:lnTo>
                    <a:pt x="2649809" y="124460"/>
                  </a:lnTo>
                  <a:cubicBezTo>
                    <a:pt x="2649809" y="55880"/>
                    <a:pt x="2593929" y="0"/>
                    <a:pt x="2525349" y="0"/>
                  </a:cubicBezTo>
                  <a:close/>
                </a:path>
              </a:pathLst>
            </a:custGeom>
            <a:solidFill>
              <a:srgbClr val="494F56"/>
            </a:solidFill>
          </p:spPr>
        </p:sp>
      </p:grpSp>
      <p:sp>
        <p:nvSpPr>
          <p:cNvPr name="Freeform 6" id="6"/>
          <p:cNvSpPr/>
          <p:nvPr/>
        </p:nvSpPr>
        <p:spPr>
          <a:xfrm flipH="false" flipV="false" rot="0">
            <a:off x="9629324" y="1028700"/>
            <a:ext cx="7944752" cy="3117301"/>
          </a:xfrm>
          <a:custGeom>
            <a:avLst/>
            <a:gdLst/>
            <a:ahLst/>
            <a:cxnLst/>
            <a:rect r="r" b="b" t="t" l="l"/>
            <a:pathLst>
              <a:path h="3117301" w="7944752">
                <a:moveTo>
                  <a:pt x="0" y="0"/>
                </a:moveTo>
                <a:lnTo>
                  <a:pt x="7944752" y="0"/>
                </a:lnTo>
                <a:lnTo>
                  <a:pt x="7944752" y="3117301"/>
                </a:lnTo>
                <a:lnTo>
                  <a:pt x="0" y="311730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028700" y="1037940"/>
            <a:ext cx="1254680" cy="1448404"/>
          </a:xfrm>
          <a:custGeom>
            <a:avLst/>
            <a:gdLst/>
            <a:ahLst/>
            <a:cxnLst/>
            <a:rect r="r" b="b" t="t" l="l"/>
            <a:pathLst>
              <a:path h="1448404" w="1254680">
                <a:moveTo>
                  <a:pt x="0" y="0"/>
                </a:moveTo>
                <a:lnTo>
                  <a:pt x="1254680" y="0"/>
                </a:lnTo>
                <a:lnTo>
                  <a:pt x="1254680" y="1448403"/>
                </a:lnTo>
                <a:lnTo>
                  <a:pt x="0" y="14484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254952" y="1789790"/>
            <a:ext cx="6693495" cy="797560"/>
          </a:xfrm>
          <a:prstGeom prst="rect">
            <a:avLst/>
          </a:prstGeom>
        </p:spPr>
        <p:txBody>
          <a:bodyPr anchor="t" rtlCol="false" tIns="0" lIns="0" bIns="0" rIns="0">
            <a:spAutoFit/>
          </a:bodyPr>
          <a:lstStyle/>
          <a:p>
            <a:pPr>
              <a:lnSpc>
                <a:spcPts val="6439"/>
              </a:lnSpc>
            </a:pPr>
            <a:r>
              <a:rPr lang="en-US" sz="4599">
                <a:solidFill>
                  <a:srgbClr val="383E48"/>
                </a:solidFill>
                <a:latin typeface="Aristotelica Pro"/>
              </a:rPr>
              <a:t>What is this graph called?</a:t>
            </a:r>
          </a:p>
        </p:txBody>
      </p:sp>
      <p:sp>
        <p:nvSpPr>
          <p:cNvPr name="TextBox 9" id="9"/>
          <p:cNvSpPr txBox="true"/>
          <p:nvPr/>
        </p:nvSpPr>
        <p:spPr>
          <a:xfrm rot="0">
            <a:off x="10908944" y="4374593"/>
            <a:ext cx="5385513" cy="3171825"/>
          </a:xfrm>
          <a:prstGeom prst="rect">
            <a:avLst/>
          </a:prstGeom>
        </p:spPr>
        <p:txBody>
          <a:bodyPr anchor="t" rtlCol="false" tIns="0" lIns="0" bIns="0" rIns="0">
            <a:spAutoFit/>
          </a:bodyPr>
          <a:lstStyle/>
          <a:p>
            <a:pPr>
              <a:lnSpc>
                <a:spcPts val="6299"/>
              </a:lnSpc>
            </a:pPr>
            <a:r>
              <a:rPr lang="en-US" sz="4500">
                <a:solidFill>
                  <a:srgbClr val="383E48"/>
                </a:solidFill>
                <a:latin typeface="Aristotelica Pro"/>
              </a:rPr>
              <a:t>a. pictogram</a:t>
            </a:r>
          </a:p>
          <a:p>
            <a:pPr>
              <a:lnSpc>
                <a:spcPts val="6299"/>
              </a:lnSpc>
            </a:pPr>
            <a:r>
              <a:rPr lang="en-US" sz="4500">
                <a:solidFill>
                  <a:srgbClr val="383E48"/>
                </a:solidFill>
                <a:latin typeface="Aristotelica Pro"/>
              </a:rPr>
              <a:t>b. dot plot</a:t>
            </a:r>
          </a:p>
          <a:p>
            <a:pPr>
              <a:lnSpc>
                <a:spcPts val="6299"/>
              </a:lnSpc>
            </a:pPr>
            <a:r>
              <a:rPr lang="en-US" sz="4500">
                <a:solidFill>
                  <a:srgbClr val="383E48"/>
                </a:solidFill>
                <a:latin typeface="Aristotelica Pro"/>
              </a:rPr>
              <a:t>c. pie chart</a:t>
            </a:r>
          </a:p>
          <a:p>
            <a:pPr>
              <a:lnSpc>
                <a:spcPts val="6299"/>
              </a:lnSpc>
            </a:pPr>
            <a:r>
              <a:rPr lang="en-US" sz="4500">
                <a:solidFill>
                  <a:srgbClr val="383E48"/>
                </a:solidFill>
                <a:latin typeface="Aristotelica Pro"/>
              </a:rPr>
              <a:t>d. histogram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BF9F5"/>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3245507"/>
            <a:ext cx="6474071" cy="6012793"/>
          </a:xfrm>
          <a:custGeom>
            <a:avLst/>
            <a:gdLst/>
            <a:ahLst/>
            <a:cxnLst/>
            <a:rect r="r" b="b" t="t" l="l"/>
            <a:pathLst>
              <a:path h="6012793" w="6474071">
                <a:moveTo>
                  <a:pt x="0" y="0"/>
                </a:moveTo>
                <a:lnTo>
                  <a:pt x="6474071" y="0"/>
                </a:lnTo>
                <a:lnTo>
                  <a:pt x="6474071" y="6012793"/>
                </a:lnTo>
                <a:lnTo>
                  <a:pt x="0" y="60127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9944100" y="1840069"/>
            <a:ext cx="7315200" cy="7418231"/>
            <a:chOff x="0" y="0"/>
            <a:chExt cx="2649809" cy="2687130"/>
          </a:xfrm>
        </p:grpSpPr>
        <p:sp>
          <p:nvSpPr>
            <p:cNvPr name="Freeform 4" id="4"/>
            <p:cNvSpPr/>
            <p:nvPr/>
          </p:nvSpPr>
          <p:spPr>
            <a:xfrm flipH="false" flipV="false" rot="0">
              <a:off x="31750" y="31750"/>
              <a:ext cx="2586309" cy="2623630"/>
            </a:xfrm>
            <a:custGeom>
              <a:avLst/>
              <a:gdLst/>
              <a:ahLst/>
              <a:cxnLst/>
              <a:rect r="r" b="b" t="t" l="l"/>
              <a:pathLst>
                <a:path h="2623630" w="2586309">
                  <a:moveTo>
                    <a:pt x="2493599" y="2623630"/>
                  </a:moveTo>
                  <a:lnTo>
                    <a:pt x="92710" y="2623630"/>
                  </a:lnTo>
                  <a:cubicBezTo>
                    <a:pt x="41910" y="2623630"/>
                    <a:pt x="0" y="2581720"/>
                    <a:pt x="0" y="2530920"/>
                  </a:cubicBezTo>
                  <a:lnTo>
                    <a:pt x="0" y="92710"/>
                  </a:lnTo>
                  <a:cubicBezTo>
                    <a:pt x="0" y="41910"/>
                    <a:pt x="41910" y="0"/>
                    <a:pt x="92710" y="0"/>
                  </a:cubicBezTo>
                  <a:lnTo>
                    <a:pt x="2492329" y="0"/>
                  </a:lnTo>
                  <a:cubicBezTo>
                    <a:pt x="2543129" y="0"/>
                    <a:pt x="2585039" y="41910"/>
                    <a:pt x="2585039" y="92710"/>
                  </a:cubicBezTo>
                  <a:lnTo>
                    <a:pt x="2585039" y="2529650"/>
                  </a:lnTo>
                  <a:cubicBezTo>
                    <a:pt x="2586309" y="2581720"/>
                    <a:pt x="2544399" y="2623630"/>
                    <a:pt x="2493599" y="2623630"/>
                  </a:cubicBezTo>
                  <a:close/>
                </a:path>
              </a:pathLst>
            </a:custGeom>
            <a:solidFill>
              <a:srgbClr val="FAE8E0"/>
            </a:solidFill>
          </p:spPr>
        </p:sp>
        <p:sp>
          <p:nvSpPr>
            <p:cNvPr name="Freeform 5" id="5"/>
            <p:cNvSpPr/>
            <p:nvPr/>
          </p:nvSpPr>
          <p:spPr>
            <a:xfrm flipH="false" flipV="false" rot="0">
              <a:off x="0" y="0"/>
              <a:ext cx="2649809" cy="2687130"/>
            </a:xfrm>
            <a:custGeom>
              <a:avLst/>
              <a:gdLst/>
              <a:ahLst/>
              <a:cxnLst/>
              <a:rect r="r" b="b" t="t" l="l"/>
              <a:pathLst>
                <a:path h="2687130" w="2649809">
                  <a:moveTo>
                    <a:pt x="2525349" y="59690"/>
                  </a:moveTo>
                  <a:cubicBezTo>
                    <a:pt x="2560909" y="59690"/>
                    <a:pt x="2590119" y="88900"/>
                    <a:pt x="2590119" y="124460"/>
                  </a:cubicBezTo>
                  <a:lnTo>
                    <a:pt x="2590119" y="2562670"/>
                  </a:lnTo>
                  <a:cubicBezTo>
                    <a:pt x="2590119" y="2598230"/>
                    <a:pt x="2560909" y="2627440"/>
                    <a:pt x="2525349" y="2627440"/>
                  </a:cubicBezTo>
                  <a:lnTo>
                    <a:pt x="124460" y="2627440"/>
                  </a:lnTo>
                  <a:cubicBezTo>
                    <a:pt x="88900" y="2627440"/>
                    <a:pt x="59690" y="2598230"/>
                    <a:pt x="59690" y="2562670"/>
                  </a:cubicBezTo>
                  <a:lnTo>
                    <a:pt x="59690" y="124460"/>
                  </a:lnTo>
                  <a:cubicBezTo>
                    <a:pt x="59690" y="88900"/>
                    <a:pt x="88900" y="59690"/>
                    <a:pt x="124460" y="59690"/>
                  </a:cubicBezTo>
                  <a:lnTo>
                    <a:pt x="2525349" y="59690"/>
                  </a:lnTo>
                  <a:moveTo>
                    <a:pt x="2525349" y="0"/>
                  </a:moveTo>
                  <a:lnTo>
                    <a:pt x="124460" y="0"/>
                  </a:lnTo>
                  <a:cubicBezTo>
                    <a:pt x="55880" y="0"/>
                    <a:pt x="0" y="55880"/>
                    <a:pt x="0" y="124460"/>
                  </a:cubicBezTo>
                  <a:lnTo>
                    <a:pt x="0" y="2562670"/>
                  </a:lnTo>
                  <a:cubicBezTo>
                    <a:pt x="0" y="2631250"/>
                    <a:pt x="55880" y="2687130"/>
                    <a:pt x="124460" y="2687130"/>
                  </a:cubicBezTo>
                  <a:lnTo>
                    <a:pt x="2525349" y="2687130"/>
                  </a:lnTo>
                  <a:cubicBezTo>
                    <a:pt x="2593929" y="2687130"/>
                    <a:pt x="2649809" y="2631250"/>
                    <a:pt x="2649809" y="2562670"/>
                  </a:cubicBezTo>
                  <a:lnTo>
                    <a:pt x="2649809" y="124460"/>
                  </a:lnTo>
                  <a:cubicBezTo>
                    <a:pt x="2649809" y="55880"/>
                    <a:pt x="2593929" y="0"/>
                    <a:pt x="2525349" y="0"/>
                  </a:cubicBezTo>
                  <a:close/>
                </a:path>
              </a:pathLst>
            </a:custGeom>
            <a:solidFill>
              <a:srgbClr val="494F56"/>
            </a:solidFill>
          </p:spPr>
        </p:sp>
      </p:grpSp>
      <p:sp>
        <p:nvSpPr>
          <p:cNvPr name="Freeform 6" id="6"/>
          <p:cNvSpPr/>
          <p:nvPr/>
        </p:nvSpPr>
        <p:spPr>
          <a:xfrm flipH="false" flipV="false" rot="0">
            <a:off x="9944100" y="849180"/>
            <a:ext cx="7315200" cy="4294320"/>
          </a:xfrm>
          <a:custGeom>
            <a:avLst/>
            <a:gdLst/>
            <a:ahLst/>
            <a:cxnLst/>
            <a:rect r="r" b="b" t="t" l="l"/>
            <a:pathLst>
              <a:path h="4294320" w="7315200">
                <a:moveTo>
                  <a:pt x="0" y="0"/>
                </a:moveTo>
                <a:lnTo>
                  <a:pt x="7315200" y="0"/>
                </a:lnTo>
                <a:lnTo>
                  <a:pt x="7315200" y="4294320"/>
                </a:lnTo>
                <a:lnTo>
                  <a:pt x="0" y="42943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1014996" y="5258364"/>
            <a:ext cx="5385513" cy="3171825"/>
          </a:xfrm>
          <a:prstGeom prst="rect">
            <a:avLst/>
          </a:prstGeom>
        </p:spPr>
        <p:txBody>
          <a:bodyPr anchor="t" rtlCol="false" tIns="0" lIns="0" bIns="0" rIns="0">
            <a:spAutoFit/>
          </a:bodyPr>
          <a:lstStyle/>
          <a:p>
            <a:pPr>
              <a:lnSpc>
                <a:spcPts val="6299"/>
              </a:lnSpc>
            </a:pPr>
            <a:r>
              <a:rPr lang="en-US" sz="4500">
                <a:solidFill>
                  <a:srgbClr val="383E48"/>
                </a:solidFill>
                <a:latin typeface="Aristotelica Pro"/>
              </a:rPr>
              <a:t>a. rectangle graph</a:t>
            </a:r>
          </a:p>
          <a:p>
            <a:pPr>
              <a:lnSpc>
                <a:spcPts val="6299"/>
              </a:lnSpc>
            </a:pPr>
            <a:r>
              <a:rPr lang="en-US" sz="4500">
                <a:solidFill>
                  <a:srgbClr val="383E48"/>
                </a:solidFill>
                <a:latin typeface="Aristotelica Pro"/>
              </a:rPr>
              <a:t>b. bar chart</a:t>
            </a:r>
          </a:p>
          <a:p>
            <a:pPr>
              <a:lnSpc>
                <a:spcPts val="6299"/>
              </a:lnSpc>
            </a:pPr>
            <a:r>
              <a:rPr lang="en-US" sz="4500">
                <a:solidFill>
                  <a:srgbClr val="383E48"/>
                </a:solidFill>
                <a:latin typeface="Aristotelica Pro"/>
              </a:rPr>
              <a:t>c. pie chart</a:t>
            </a:r>
          </a:p>
          <a:p>
            <a:pPr>
              <a:lnSpc>
                <a:spcPts val="6299"/>
              </a:lnSpc>
            </a:pPr>
            <a:r>
              <a:rPr lang="en-US" sz="4500">
                <a:solidFill>
                  <a:srgbClr val="383E48"/>
                </a:solidFill>
                <a:latin typeface="Aristotelica Pro"/>
              </a:rPr>
              <a:t>d. box &amp; whisker plot</a:t>
            </a:r>
          </a:p>
        </p:txBody>
      </p:sp>
      <p:sp>
        <p:nvSpPr>
          <p:cNvPr name="TextBox 8" id="8"/>
          <p:cNvSpPr txBox="true"/>
          <p:nvPr/>
        </p:nvSpPr>
        <p:spPr>
          <a:xfrm rot="0">
            <a:off x="10361005" y="2419308"/>
            <a:ext cx="6693495" cy="797560"/>
          </a:xfrm>
          <a:prstGeom prst="rect">
            <a:avLst/>
          </a:prstGeom>
        </p:spPr>
        <p:txBody>
          <a:bodyPr anchor="t" rtlCol="false" tIns="0" lIns="0" bIns="0" rIns="0">
            <a:spAutoFit/>
          </a:bodyPr>
          <a:lstStyle/>
          <a:p>
            <a:pPr>
              <a:lnSpc>
                <a:spcPts val="6439"/>
              </a:lnSpc>
            </a:pPr>
            <a:r>
              <a:rPr lang="en-US" sz="4599">
                <a:solidFill>
                  <a:srgbClr val="FAE8E0"/>
                </a:solidFill>
                <a:latin typeface="Aristotelica Pro"/>
              </a:rPr>
              <a:t>What is this graph called?</a:t>
            </a:r>
          </a:p>
        </p:txBody>
      </p:sp>
      <p:sp>
        <p:nvSpPr>
          <p:cNvPr name="Freeform 9" id="9"/>
          <p:cNvSpPr/>
          <p:nvPr/>
        </p:nvSpPr>
        <p:spPr>
          <a:xfrm flipH="false" flipV="false" rot="0">
            <a:off x="1028700" y="1028700"/>
            <a:ext cx="1295375" cy="1495383"/>
          </a:xfrm>
          <a:custGeom>
            <a:avLst/>
            <a:gdLst/>
            <a:ahLst/>
            <a:cxnLst/>
            <a:rect r="r" b="b" t="t" l="l"/>
            <a:pathLst>
              <a:path h="1495383" w="1295375">
                <a:moveTo>
                  <a:pt x="0" y="0"/>
                </a:moveTo>
                <a:lnTo>
                  <a:pt x="1295375" y="0"/>
                </a:lnTo>
                <a:lnTo>
                  <a:pt x="1295375" y="1495383"/>
                </a:lnTo>
                <a:lnTo>
                  <a:pt x="0" y="149538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BF9F5"/>
        </a:solidFill>
      </p:bgPr>
    </p:bg>
    <p:spTree>
      <p:nvGrpSpPr>
        <p:cNvPr id="1" name=""/>
        <p:cNvGrpSpPr/>
        <p:nvPr/>
      </p:nvGrpSpPr>
      <p:grpSpPr>
        <a:xfrm>
          <a:off x="0" y="0"/>
          <a:ext cx="0" cy="0"/>
          <a:chOff x="0" y="0"/>
          <a:chExt cx="0" cy="0"/>
        </a:xfrm>
      </p:grpSpPr>
      <p:grpSp>
        <p:nvGrpSpPr>
          <p:cNvPr name="Group 2" id="2"/>
          <p:cNvGrpSpPr/>
          <p:nvPr/>
        </p:nvGrpSpPr>
        <p:grpSpPr>
          <a:xfrm rot="0">
            <a:off x="9944100" y="1840069"/>
            <a:ext cx="7315200" cy="7418231"/>
            <a:chOff x="0" y="0"/>
            <a:chExt cx="2649809" cy="2687130"/>
          </a:xfrm>
        </p:grpSpPr>
        <p:sp>
          <p:nvSpPr>
            <p:cNvPr name="Freeform 3" id="3"/>
            <p:cNvSpPr/>
            <p:nvPr/>
          </p:nvSpPr>
          <p:spPr>
            <a:xfrm flipH="false" flipV="false" rot="0">
              <a:off x="31750" y="31750"/>
              <a:ext cx="2586309" cy="2623630"/>
            </a:xfrm>
            <a:custGeom>
              <a:avLst/>
              <a:gdLst/>
              <a:ahLst/>
              <a:cxnLst/>
              <a:rect r="r" b="b" t="t" l="l"/>
              <a:pathLst>
                <a:path h="2623630" w="2586309">
                  <a:moveTo>
                    <a:pt x="2493599" y="2623630"/>
                  </a:moveTo>
                  <a:lnTo>
                    <a:pt x="92710" y="2623630"/>
                  </a:lnTo>
                  <a:cubicBezTo>
                    <a:pt x="41910" y="2623630"/>
                    <a:pt x="0" y="2581720"/>
                    <a:pt x="0" y="2530920"/>
                  </a:cubicBezTo>
                  <a:lnTo>
                    <a:pt x="0" y="92710"/>
                  </a:lnTo>
                  <a:cubicBezTo>
                    <a:pt x="0" y="41910"/>
                    <a:pt x="41910" y="0"/>
                    <a:pt x="92710" y="0"/>
                  </a:cubicBezTo>
                  <a:lnTo>
                    <a:pt x="2492329" y="0"/>
                  </a:lnTo>
                  <a:cubicBezTo>
                    <a:pt x="2543129" y="0"/>
                    <a:pt x="2585039" y="41910"/>
                    <a:pt x="2585039" y="92710"/>
                  </a:cubicBezTo>
                  <a:lnTo>
                    <a:pt x="2585039" y="2529650"/>
                  </a:lnTo>
                  <a:cubicBezTo>
                    <a:pt x="2586309" y="2581720"/>
                    <a:pt x="2544399" y="2623630"/>
                    <a:pt x="2493599" y="2623630"/>
                  </a:cubicBezTo>
                  <a:close/>
                </a:path>
              </a:pathLst>
            </a:custGeom>
            <a:solidFill>
              <a:srgbClr val="FAE8E0"/>
            </a:solidFill>
          </p:spPr>
        </p:sp>
        <p:sp>
          <p:nvSpPr>
            <p:cNvPr name="Freeform 4" id="4"/>
            <p:cNvSpPr/>
            <p:nvPr/>
          </p:nvSpPr>
          <p:spPr>
            <a:xfrm flipH="false" flipV="false" rot="0">
              <a:off x="0" y="0"/>
              <a:ext cx="2649809" cy="2687130"/>
            </a:xfrm>
            <a:custGeom>
              <a:avLst/>
              <a:gdLst/>
              <a:ahLst/>
              <a:cxnLst/>
              <a:rect r="r" b="b" t="t" l="l"/>
              <a:pathLst>
                <a:path h="2687130" w="2649809">
                  <a:moveTo>
                    <a:pt x="2525349" y="59690"/>
                  </a:moveTo>
                  <a:cubicBezTo>
                    <a:pt x="2560909" y="59690"/>
                    <a:pt x="2590119" y="88900"/>
                    <a:pt x="2590119" y="124460"/>
                  </a:cubicBezTo>
                  <a:lnTo>
                    <a:pt x="2590119" y="2562670"/>
                  </a:lnTo>
                  <a:cubicBezTo>
                    <a:pt x="2590119" y="2598230"/>
                    <a:pt x="2560909" y="2627440"/>
                    <a:pt x="2525349" y="2627440"/>
                  </a:cubicBezTo>
                  <a:lnTo>
                    <a:pt x="124460" y="2627440"/>
                  </a:lnTo>
                  <a:cubicBezTo>
                    <a:pt x="88900" y="2627440"/>
                    <a:pt x="59690" y="2598230"/>
                    <a:pt x="59690" y="2562670"/>
                  </a:cubicBezTo>
                  <a:lnTo>
                    <a:pt x="59690" y="124460"/>
                  </a:lnTo>
                  <a:cubicBezTo>
                    <a:pt x="59690" y="88900"/>
                    <a:pt x="88900" y="59690"/>
                    <a:pt x="124460" y="59690"/>
                  </a:cubicBezTo>
                  <a:lnTo>
                    <a:pt x="2525349" y="59690"/>
                  </a:lnTo>
                  <a:moveTo>
                    <a:pt x="2525349" y="0"/>
                  </a:moveTo>
                  <a:lnTo>
                    <a:pt x="124460" y="0"/>
                  </a:lnTo>
                  <a:cubicBezTo>
                    <a:pt x="55880" y="0"/>
                    <a:pt x="0" y="55880"/>
                    <a:pt x="0" y="124460"/>
                  </a:cubicBezTo>
                  <a:lnTo>
                    <a:pt x="0" y="2562670"/>
                  </a:lnTo>
                  <a:cubicBezTo>
                    <a:pt x="0" y="2631250"/>
                    <a:pt x="55880" y="2687130"/>
                    <a:pt x="124460" y="2687130"/>
                  </a:cubicBezTo>
                  <a:lnTo>
                    <a:pt x="2525349" y="2687130"/>
                  </a:lnTo>
                  <a:cubicBezTo>
                    <a:pt x="2593929" y="2687130"/>
                    <a:pt x="2649809" y="2631250"/>
                    <a:pt x="2649809" y="2562670"/>
                  </a:cubicBezTo>
                  <a:lnTo>
                    <a:pt x="2649809" y="124460"/>
                  </a:lnTo>
                  <a:cubicBezTo>
                    <a:pt x="2649809" y="55880"/>
                    <a:pt x="2593929" y="0"/>
                    <a:pt x="2525349" y="0"/>
                  </a:cubicBezTo>
                  <a:close/>
                </a:path>
              </a:pathLst>
            </a:custGeom>
            <a:solidFill>
              <a:srgbClr val="494F56"/>
            </a:solidFill>
          </p:spPr>
        </p:sp>
      </p:grpSp>
      <p:sp>
        <p:nvSpPr>
          <p:cNvPr name="Freeform 5" id="5"/>
          <p:cNvSpPr/>
          <p:nvPr/>
        </p:nvSpPr>
        <p:spPr>
          <a:xfrm flipH="false" flipV="false" rot="0">
            <a:off x="9629324" y="1028700"/>
            <a:ext cx="7944752" cy="3117301"/>
          </a:xfrm>
          <a:custGeom>
            <a:avLst/>
            <a:gdLst/>
            <a:ahLst/>
            <a:cxnLst/>
            <a:rect r="r" b="b" t="t" l="l"/>
            <a:pathLst>
              <a:path h="3117301" w="7944752">
                <a:moveTo>
                  <a:pt x="0" y="0"/>
                </a:moveTo>
                <a:lnTo>
                  <a:pt x="7944752" y="0"/>
                </a:lnTo>
                <a:lnTo>
                  <a:pt x="7944752" y="3117301"/>
                </a:lnTo>
                <a:lnTo>
                  <a:pt x="0" y="311730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0254952" y="1688783"/>
            <a:ext cx="6693495" cy="797560"/>
          </a:xfrm>
          <a:prstGeom prst="rect">
            <a:avLst/>
          </a:prstGeom>
        </p:spPr>
        <p:txBody>
          <a:bodyPr anchor="t" rtlCol="false" tIns="0" lIns="0" bIns="0" rIns="0">
            <a:spAutoFit/>
          </a:bodyPr>
          <a:lstStyle/>
          <a:p>
            <a:pPr>
              <a:lnSpc>
                <a:spcPts val="6439"/>
              </a:lnSpc>
            </a:pPr>
            <a:r>
              <a:rPr lang="en-US" sz="4599">
                <a:solidFill>
                  <a:srgbClr val="383E48"/>
                </a:solidFill>
                <a:latin typeface="Aristotelica Pro"/>
              </a:rPr>
              <a:t>What is this graph called?</a:t>
            </a:r>
          </a:p>
        </p:txBody>
      </p:sp>
      <p:sp>
        <p:nvSpPr>
          <p:cNvPr name="TextBox 7" id="7"/>
          <p:cNvSpPr txBox="true"/>
          <p:nvPr/>
        </p:nvSpPr>
        <p:spPr>
          <a:xfrm rot="0">
            <a:off x="10908944" y="4374593"/>
            <a:ext cx="5385513" cy="3171825"/>
          </a:xfrm>
          <a:prstGeom prst="rect">
            <a:avLst/>
          </a:prstGeom>
        </p:spPr>
        <p:txBody>
          <a:bodyPr anchor="t" rtlCol="false" tIns="0" lIns="0" bIns="0" rIns="0">
            <a:spAutoFit/>
          </a:bodyPr>
          <a:lstStyle/>
          <a:p>
            <a:pPr>
              <a:lnSpc>
                <a:spcPts val="6299"/>
              </a:lnSpc>
            </a:pPr>
            <a:r>
              <a:rPr lang="en-US" sz="4500">
                <a:solidFill>
                  <a:srgbClr val="383E48"/>
                </a:solidFill>
                <a:latin typeface="Aristotelica Pro"/>
              </a:rPr>
              <a:t>a. bar chart</a:t>
            </a:r>
          </a:p>
          <a:p>
            <a:pPr>
              <a:lnSpc>
                <a:spcPts val="6299"/>
              </a:lnSpc>
            </a:pPr>
            <a:r>
              <a:rPr lang="en-US" sz="4500">
                <a:solidFill>
                  <a:srgbClr val="383E48"/>
                </a:solidFill>
                <a:latin typeface="Aristotelica Pro"/>
              </a:rPr>
              <a:t>b. histogram</a:t>
            </a:r>
          </a:p>
          <a:p>
            <a:pPr>
              <a:lnSpc>
                <a:spcPts val="6299"/>
              </a:lnSpc>
            </a:pPr>
            <a:r>
              <a:rPr lang="en-US" sz="4500">
                <a:solidFill>
                  <a:srgbClr val="383E48"/>
                </a:solidFill>
                <a:latin typeface="Aristotelica Pro"/>
              </a:rPr>
              <a:t>c. pie chart</a:t>
            </a:r>
          </a:p>
          <a:p>
            <a:pPr>
              <a:lnSpc>
                <a:spcPts val="6299"/>
              </a:lnSpc>
            </a:pPr>
            <a:r>
              <a:rPr lang="en-US" sz="4500">
                <a:solidFill>
                  <a:srgbClr val="383E48"/>
                </a:solidFill>
                <a:latin typeface="Aristotelica Pro"/>
              </a:rPr>
              <a:t>d. dot plot</a:t>
            </a:r>
          </a:p>
        </p:txBody>
      </p:sp>
      <p:sp>
        <p:nvSpPr>
          <p:cNvPr name="Freeform 8" id="8"/>
          <p:cNvSpPr/>
          <p:nvPr/>
        </p:nvSpPr>
        <p:spPr>
          <a:xfrm flipH="false" flipV="false" rot="0">
            <a:off x="1028700" y="3102013"/>
            <a:ext cx="6719004" cy="6156287"/>
          </a:xfrm>
          <a:custGeom>
            <a:avLst/>
            <a:gdLst/>
            <a:ahLst/>
            <a:cxnLst/>
            <a:rect r="r" b="b" t="t" l="l"/>
            <a:pathLst>
              <a:path h="6156287" w="6719004">
                <a:moveTo>
                  <a:pt x="0" y="0"/>
                </a:moveTo>
                <a:lnTo>
                  <a:pt x="6719004" y="0"/>
                </a:lnTo>
                <a:lnTo>
                  <a:pt x="6719004" y="6156287"/>
                </a:lnTo>
                <a:lnTo>
                  <a:pt x="0" y="61562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028700" y="1028700"/>
            <a:ext cx="1377457" cy="1558650"/>
          </a:xfrm>
          <a:custGeom>
            <a:avLst/>
            <a:gdLst/>
            <a:ahLst/>
            <a:cxnLst/>
            <a:rect r="r" b="b" t="t" l="l"/>
            <a:pathLst>
              <a:path h="1558650" w="1377457">
                <a:moveTo>
                  <a:pt x="0" y="0"/>
                </a:moveTo>
                <a:lnTo>
                  <a:pt x="1377457" y="0"/>
                </a:lnTo>
                <a:lnTo>
                  <a:pt x="1377457" y="1558650"/>
                </a:lnTo>
                <a:lnTo>
                  <a:pt x="0" y="15586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BF9F5"/>
        </a:solidFill>
      </p:bgPr>
    </p:bg>
    <p:spTree>
      <p:nvGrpSpPr>
        <p:cNvPr id="1" name=""/>
        <p:cNvGrpSpPr/>
        <p:nvPr/>
      </p:nvGrpSpPr>
      <p:grpSpPr>
        <a:xfrm>
          <a:off x="0" y="0"/>
          <a:ext cx="0" cy="0"/>
          <a:chOff x="0" y="0"/>
          <a:chExt cx="0" cy="0"/>
        </a:xfrm>
      </p:grpSpPr>
      <p:sp>
        <p:nvSpPr>
          <p:cNvPr name="Freeform 2" id="2"/>
          <p:cNvSpPr/>
          <p:nvPr/>
        </p:nvSpPr>
        <p:spPr>
          <a:xfrm flipH="false" flipV="false" rot="0">
            <a:off x="481060" y="2166275"/>
            <a:ext cx="8662940" cy="4910964"/>
          </a:xfrm>
          <a:custGeom>
            <a:avLst/>
            <a:gdLst/>
            <a:ahLst/>
            <a:cxnLst/>
            <a:rect r="r" b="b" t="t" l="l"/>
            <a:pathLst>
              <a:path h="4910964" w="8662940">
                <a:moveTo>
                  <a:pt x="0" y="0"/>
                </a:moveTo>
                <a:lnTo>
                  <a:pt x="8662940" y="0"/>
                </a:lnTo>
                <a:lnTo>
                  <a:pt x="8662940" y="4910964"/>
                </a:lnTo>
                <a:lnTo>
                  <a:pt x="0" y="4910964"/>
                </a:lnTo>
                <a:lnTo>
                  <a:pt x="0" y="0"/>
                </a:lnTo>
                <a:close/>
              </a:path>
            </a:pathLst>
          </a:custGeom>
          <a:blipFill>
            <a:blip r:embed="rId2"/>
            <a:stretch>
              <a:fillRect l="0" t="0" r="0" b="0"/>
            </a:stretch>
          </a:blipFill>
        </p:spPr>
      </p:sp>
      <p:sp>
        <p:nvSpPr>
          <p:cNvPr name="Freeform 3" id="3"/>
          <p:cNvSpPr/>
          <p:nvPr/>
        </p:nvSpPr>
        <p:spPr>
          <a:xfrm flipH="false" flipV="false" rot="0">
            <a:off x="9446910" y="1593038"/>
            <a:ext cx="8447557" cy="6057439"/>
          </a:xfrm>
          <a:custGeom>
            <a:avLst/>
            <a:gdLst/>
            <a:ahLst/>
            <a:cxnLst/>
            <a:rect r="r" b="b" t="t" l="l"/>
            <a:pathLst>
              <a:path h="6057439" w="8447557">
                <a:moveTo>
                  <a:pt x="0" y="0"/>
                </a:moveTo>
                <a:lnTo>
                  <a:pt x="8447557" y="0"/>
                </a:lnTo>
                <a:lnTo>
                  <a:pt x="8447557" y="6057439"/>
                </a:lnTo>
                <a:lnTo>
                  <a:pt x="0" y="6057439"/>
                </a:lnTo>
                <a:lnTo>
                  <a:pt x="0" y="0"/>
                </a:lnTo>
                <a:close/>
              </a:path>
            </a:pathLst>
          </a:custGeom>
          <a:blipFill>
            <a:blip r:embed="rId3"/>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AE8E0"/>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053875"/>
            <a:ext cx="16230600" cy="6368438"/>
          </a:xfrm>
          <a:custGeom>
            <a:avLst/>
            <a:gdLst/>
            <a:ahLst/>
            <a:cxnLst/>
            <a:rect r="r" b="b" t="t" l="l"/>
            <a:pathLst>
              <a:path h="6368438" w="16230600">
                <a:moveTo>
                  <a:pt x="0" y="0"/>
                </a:moveTo>
                <a:lnTo>
                  <a:pt x="16230600" y="0"/>
                </a:lnTo>
                <a:lnTo>
                  <a:pt x="16230600" y="6368439"/>
                </a:lnTo>
                <a:lnTo>
                  <a:pt x="0" y="63684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3307397"/>
            <a:ext cx="16230600" cy="2232026"/>
          </a:xfrm>
          <a:prstGeom prst="rect">
            <a:avLst/>
          </a:prstGeom>
        </p:spPr>
        <p:txBody>
          <a:bodyPr anchor="t" rtlCol="false" tIns="0" lIns="0" bIns="0" rIns="0">
            <a:spAutoFit/>
          </a:bodyPr>
          <a:lstStyle/>
          <a:p>
            <a:pPr algn="ctr">
              <a:lnSpc>
                <a:spcPts val="18199"/>
              </a:lnSpc>
            </a:pPr>
            <a:r>
              <a:rPr lang="en-US" sz="12999">
                <a:solidFill>
                  <a:srgbClr val="383E48"/>
                </a:solidFill>
                <a:latin typeface="Aristotelica Pro DemiBold"/>
              </a:rPr>
              <a:t>WELL DONE!</a:t>
            </a:r>
          </a:p>
        </p:txBody>
      </p:sp>
      <p:sp>
        <p:nvSpPr>
          <p:cNvPr name="Freeform 4" id="4"/>
          <p:cNvSpPr/>
          <p:nvPr/>
        </p:nvSpPr>
        <p:spPr>
          <a:xfrm flipH="false" flipV="false" rot="0">
            <a:off x="8076687" y="717863"/>
            <a:ext cx="2134626" cy="1205174"/>
          </a:xfrm>
          <a:custGeom>
            <a:avLst/>
            <a:gdLst/>
            <a:ahLst/>
            <a:cxnLst/>
            <a:rect r="r" b="b" t="t" l="l"/>
            <a:pathLst>
              <a:path h="1205174" w="2134626">
                <a:moveTo>
                  <a:pt x="0" y="0"/>
                </a:moveTo>
                <a:lnTo>
                  <a:pt x="2134626" y="0"/>
                </a:lnTo>
                <a:lnTo>
                  <a:pt x="2134626" y="1205174"/>
                </a:lnTo>
                <a:lnTo>
                  <a:pt x="0" y="12051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0800000">
            <a:off x="7324800" y="7204120"/>
            <a:ext cx="3638401" cy="2054180"/>
          </a:xfrm>
          <a:custGeom>
            <a:avLst/>
            <a:gdLst/>
            <a:ahLst/>
            <a:cxnLst/>
            <a:rect r="r" b="b" t="t" l="l"/>
            <a:pathLst>
              <a:path h="2054180" w="3638401">
                <a:moveTo>
                  <a:pt x="0" y="0"/>
                </a:moveTo>
                <a:lnTo>
                  <a:pt x="3638400" y="0"/>
                </a:lnTo>
                <a:lnTo>
                  <a:pt x="3638400" y="2054180"/>
                </a:lnTo>
                <a:lnTo>
                  <a:pt x="0" y="205418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BF9F5"/>
        </a:solidFill>
      </p:bgPr>
    </p:bg>
    <p:spTree>
      <p:nvGrpSpPr>
        <p:cNvPr id="1" name=""/>
        <p:cNvGrpSpPr/>
        <p:nvPr/>
      </p:nvGrpSpPr>
      <p:grpSpPr>
        <a:xfrm>
          <a:off x="0" y="0"/>
          <a:ext cx="0" cy="0"/>
          <a:chOff x="0" y="0"/>
          <a:chExt cx="0" cy="0"/>
        </a:xfrm>
      </p:grpSpPr>
      <p:sp>
        <p:nvSpPr>
          <p:cNvPr name="Freeform 2" id="2"/>
          <p:cNvSpPr/>
          <p:nvPr/>
        </p:nvSpPr>
        <p:spPr>
          <a:xfrm flipH="false" flipV="false" rot="1562307">
            <a:off x="14255746" y="1263717"/>
            <a:ext cx="3248563" cy="2338965"/>
          </a:xfrm>
          <a:custGeom>
            <a:avLst/>
            <a:gdLst/>
            <a:ahLst/>
            <a:cxnLst/>
            <a:rect r="r" b="b" t="t" l="l"/>
            <a:pathLst>
              <a:path h="2338965" w="3248563">
                <a:moveTo>
                  <a:pt x="0" y="0"/>
                </a:moveTo>
                <a:lnTo>
                  <a:pt x="3248563" y="0"/>
                </a:lnTo>
                <a:lnTo>
                  <a:pt x="3248563" y="2338966"/>
                </a:lnTo>
                <a:lnTo>
                  <a:pt x="0" y="23389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902141">
            <a:off x="651356" y="1099237"/>
            <a:ext cx="3330227" cy="2791335"/>
          </a:xfrm>
          <a:custGeom>
            <a:avLst/>
            <a:gdLst/>
            <a:ahLst/>
            <a:cxnLst/>
            <a:rect r="r" b="b" t="t" l="l"/>
            <a:pathLst>
              <a:path h="2791335" w="3330227">
                <a:moveTo>
                  <a:pt x="0" y="0"/>
                </a:moveTo>
                <a:lnTo>
                  <a:pt x="3330227" y="0"/>
                </a:lnTo>
                <a:lnTo>
                  <a:pt x="3330227" y="2791335"/>
                </a:lnTo>
                <a:lnTo>
                  <a:pt x="0" y="27913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675038" y="8794177"/>
            <a:ext cx="5580019" cy="872512"/>
          </a:xfrm>
          <a:custGeom>
            <a:avLst/>
            <a:gdLst/>
            <a:ahLst/>
            <a:cxnLst/>
            <a:rect r="r" b="b" t="t" l="l"/>
            <a:pathLst>
              <a:path h="872512" w="5580019">
                <a:moveTo>
                  <a:pt x="0" y="0"/>
                </a:moveTo>
                <a:lnTo>
                  <a:pt x="5580020" y="0"/>
                </a:lnTo>
                <a:lnTo>
                  <a:pt x="5580020" y="872512"/>
                </a:lnTo>
                <a:lnTo>
                  <a:pt x="0" y="8725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65728" y="8901814"/>
            <a:ext cx="4336920" cy="764875"/>
          </a:xfrm>
          <a:custGeom>
            <a:avLst/>
            <a:gdLst/>
            <a:ahLst/>
            <a:cxnLst/>
            <a:rect r="r" b="b" t="t" l="l"/>
            <a:pathLst>
              <a:path h="764875" w="4336920">
                <a:moveTo>
                  <a:pt x="0" y="0"/>
                </a:moveTo>
                <a:lnTo>
                  <a:pt x="4336920" y="0"/>
                </a:lnTo>
                <a:lnTo>
                  <a:pt x="4336920" y="764875"/>
                </a:lnTo>
                <a:lnTo>
                  <a:pt x="0" y="76487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2197802" y="3970477"/>
            <a:ext cx="13892396" cy="4379351"/>
          </a:xfrm>
          <a:prstGeom prst="rect">
            <a:avLst/>
          </a:prstGeom>
        </p:spPr>
        <p:txBody>
          <a:bodyPr anchor="t" rtlCol="false" tIns="0" lIns="0" bIns="0" rIns="0">
            <a:spAutoFit/>
          </a:bodyPr>
          <a:lstStyle/>
          <a:p>
            <a:pPr algn="ctr">
              <a:lnSpc>
                <a:spcPts val="4982"/>
              </a:lnSpc>
            </a:pPr>
            <a:r>
              <a:rPr lang="en-US" sz="3321">
                <a:solidFill>
                  <a:srgbClr val="000000"/>
                </a:solidFill>
                <a:latin typeface="Quicksand"/>
              </a:rPr>
              <a:t>Data analysis is the practice of working with data to glean useful information, which can then be used to make informed decisions.</a:t>
            </a:r>
          </a:p>
          <a:p>
            <a:pPr algn="ctr">
              <a:lnSpc>
                <a:spcPts val="4982"/>
              </a:lnSpc>
            </a:pPr>
          </a:p>
          <a:p>
            <a:pPr algn="ctr">
              <a:lnSpc>
                <a:spcPts val="4982"/>
              </a:lnSpc>
            </a:pPr>
            <a:r>
              <a:rPr lang="en-US" sz="3321">
                <a:solidFill>
                  <a:srgbClr val="000000"/>
                </a:solidFill>
                <a:latin typeface="Quicksand"/>
              </a:rPr>
              <a:t>we gather data or information through surveying, interviewing and research. We then use different data displays, graphs or charts for different types of information. </a:t>
            </a:r>
          </a:p>
          <a:p>
            <a:pPr marL="0" indent="0" lvl="0">
              <a:lnSpc>
                <a:spcPts val="4982"/>
              </a:lnSpc>
              <a:spcBef>
                <a:spcPct val="0"/>
              </a:spcBef>
            </a:pPr>
          </a:p>
        </p:txBody>
      </p:sp>
      <p:sp>
        <p:nvSpPr>
          <p:cNvPr name="TextBox 7" id="7"/>
          <p:cNvSpPr txBox="true"/>
          <p:nvPr/>
        </p:nvSpPr>
        <p:spPr>
          <a:xfrm rot="0">
            <a:off x="4232407" y="621777"/>
            <a:ext cx="9823186" cy="2162175"/>
          </a:xfrm>
          <a:prstGeom prst="rect">
            <a:avLst/>
          </a:prstGeom>
        </p:spPr>
        <p:txBody>
          <a:bodyPr anchor="t" rtlCol="false" tIns="0" lIns="0" bIns="0" rIns="0">
            <a:spAutoFit/>
          </a:bodyPr>
          <a:lstStyle/>
          <a:p>
            <a:pPr algn="ctr">
              <a:lnSpc>
                <a:spcPts val="8399"/>
              </a:lnSpc>
            </a:pPr>
            <a:r>
              <a:rPr lang="en-US" sz="6999">
                <a:solidFill>
                  <a:srgbClr val="000000"/>
                </a:solidFill>
                <a:latin typeface="IreneFlorentina"/>
              </a:rPr>
              <a:t>WHAT IS DATA ANALYSIS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BF9F5"/>
        </a:solidFill>
      </p:bgPr>
    </p:bg>
    <p:spTree>
      <p:nvGrpSpPr>
        <p:cNvPr id="1" name=""/>
        <p:cNvGrpSpPr/>
        <p:nvPr/>
      </p:nvGrpSpPr>
      <p:grpSpPr>
        <a:xfrm>
          <a:off x="0" y="0"/>
          <a:ext cx="0" cy="0"/>
          <a:chOff x="0" y="0"/>
          <a:chExt cx="0" cy="0"/>
        </a:xfrm>
      </p:grpSpPr>
      <p:sp>
        <p:nvSpPr>
          <p:cNvPr name="TextBox 2" id="2"/>
          <p:cNvSpPr txBox="true"/>
          <p:nvPr/>
        </p:nvSpPr>
        <p:spPr>
          <a:xfrm rot="0">
            <a:off x="1028700" y="4471035"/>
            <a:ext cx="16230600" cy="1991360"/>
          </a:xfrm>
          <a:prstGeom prst="rect">
            <a:avLst/>
          </a:prstGeom>
        </p:spPr>
        <p:txBody>
          <a:bodyPr anchor="t" rtlCol="false" tIns="0" lIns="0" bIns="0" rIns="0">
            <a:spAutoFit/>
          </a:bodyPr>
          <a:lstStyle/>
          <a:p>
            <a:pPr algn="ctr" marL="0" indent="0" lvl="0">
              <a:lnSpc>
                <a:spcPts val="7840"/>
              </a:lnSpc>
              <a:spcBef>
                <a:spcPct val="0"/>
              </a:spcBef>
            </a:pPr>
            <a:r>
              <a:rPr lang="en-US" sz="5600">
                <a:solidFill>
                  <a:srgbClr val="000000"/>
                </a:solidFill>
                <a:latin typeface="IreneFlorentina"/>
              </a:rPr>
              <a:t>What are the steps of data analysis?</a:t>
            </a:r>
          </a:p>
        </p:txBody>
      </p:sp>
      <p:sp>
        <p:nvSpPr>
          <p:cNvPr name="Freeform 3" id="3"/>
          <p:cNvSpPr/>
          <p:nvPr/>
        </p:nvSpPr>
        <p:spPr>
          <a:xfrm flipH="false" flipV="false" rot="1809516">
            <a:off x="-912025" y="6314655"/>
            <a:ext cx="7315200" cy="3882950"/>
          </a:xfrm>
          <a:custGeom>
            <a:avLst/>
            <a:gdLst/>
            <a:ahLst/>
            <a:cxnLst/>
            <a:rect r="r" b="b" t="t" l="l"/>
            <a:pathLst>
              <a:path h="3882950" w="7315200">
                <a:moveTo>
                  <a:pt x="0" y="0"/>
                </a:moveTo>
                <a:lnTo>
                  <a:pt x="7315200" y="0"/>
                </a:lnTo>
                <a:lnTo>
                  <a:pt x="7315200" y="3882949"/>
                </a:lnTo>
                <a:lnTo>
                  <a:pt x="0" y="388294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3516215">
            <a:off x="1474259" y="-1764282"/>
            <a:ext cx="2542632" cy="5925625"/>
          </a:xfrm>
          <a:custGeom>
            <a:avLst/>
            <a:gdLst/>
            <a:ahLst/>
            <a:cxnLst/>
            <a:rect r="r" b="b" t="t" l="l"/>
            <a:pathLst>
              <a:path h="5925625" w="2542632">
                <a:moveTo>
                  <a:pt x="0" y="0"/>
                </a:moveTo>
                <a:lnTo>
                  <a:pt x="2542632" y="0"/>
                </a:lnTo>
                <a:lnTo>
                  <a:pt x="2542632" y="5925625"/>
                </a:lnTo>
                <a:lnTo>
                  <a:pt x="0" y="59256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8726189">
            <a:off x="12299356" y="-411427"/>
            <a:ext cx="6357135" cy="4114800"/>
          </a:xfrm>
          <a:custGeom>
            <a:avLst/>
            <a:gdLst/>
            <a:ahLst/>
            <a:cxnLst/>
            <a:rect r="r" b="b" t="t" l="l"/>
            <a:pathLst>
              <a:path h="4114800" w="6357135">
                <a:moveTo>
                  <a:pt x="0" y="0"/>
                </a:moveTo>
                <a:lnTo>
                  <a:pt x="6357135" y="0"/>
                </a:lnTo>
                <a:lnTo>
                  <a:pt x="635713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9804741">
            <a:off x="11826915" y="6000870"/>
            <a:ext cx="6663997" cy="4510519"/>
          </a:xfrm>
          <a:custGeom>
            <a:avLst/>
            <a:gdLst/>
            <a:ahLst/>
            <a:cxnLst/>
            <a:rect r="r" b="b" t="t" l="l"/>
            <a:pathLst>
              <a:path h="4510519" w="6663997">
                <a:moveTo>
                  <a:pt x="0" y="0"/>
                </a:moveTo>
                <a:lnTo>
                  <a:pt x="6663997" y="0"/>
                </a:lnTo>
                <a:lnTo>
                  <a:pt x="6663997" y="4510519"/>
                </a:lnTo>
                <a:lnTo>
                  <a:pt x="0" y="451051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p:cSld>
    <p:bg>
      <p:bgPr>
        <a:solidFill>
          <a:srgbClr val="F8F4EF"/>
        </a:solidFill>
      </p:bgPr>
    </p:bg>
    <p:spTree>
      <p:nvGrpSpPr>
        <p:cNvPr id="1" name=""/>
        <p:cNvGrpSpPr/>
        <p:nvPr/>
      </p:nvGrpSpPr>
      <p:grpSpPr>
        <a:xfrm>
          <a:off x="0" y="0"/>
          <a:ext cx="0" cy="0"/>
          <a:chOff x="0" y="0"/>
          <a:chExt cx="0" cy="0"/>
        </a:xfrm>
      </p:grpSpPr>
      <p:sp>
        <p:nvSpPr>
          <p:cNvPr name="TextBox 2" id="2"/>
          <p:cNvSpPr txBox="true"/>
          <p:nvPr/>
        </p:nvSpPr>
        <p:spPr>
          <a:xfrm rot="0">
            <a:off x="686804" y="6676922"/>
            <a:ext cx="14203488" cy="1709583"/>
          </a:xfrm>
          <a:prstGeom prst="rect">
            <a:avLst/>
          </a:prstGeom>
        </p:spPr>
        <p:txBody>
          <a:bodyPr anchor="t" rtlCol="false" tIns="0" lIns="0" bIns="0" rIns="0">
            <a:spAutoFit/>
          </a:bodyPr>
          <a:lstStyle/>
          <a:p>
            <a:pPr marL="527569" indent="-263785" lvl="1">
              <a:lnSpc>
                <a:spcPts val="3421"/>
              </a:lnSpc>
              <a:buFont typeface="Arial"/>
              <a:buChar char="•"/>
            </a:pPr>
            <a:r>
              <a:rPr lang="en-US" sz="2443">
                <a:solidFill>
                  <a:srgbClr val="205745"/>
                </a:solidFill>
                <a:latin typeface="Now Bold"/>
              </a:rPr>
              <a:t>Collect </a:t>
            </a:r>
            <a:r>
              <a:rPr lang="en-US" sz="2443">
                <a:solidFill>
                  <a:srgbClr val="205745"/>
                </a:solidFill>
                <a:latin typeface="Now"/>
              </a:rPr>
              <a:t>the raw data sets you’ll need to help you answer the identified question. </a:t>
            </a:r>
          </a:p>
          <a:p>
            <a:pPr marL="527569" indent="-263785" lvl="1">
              <a:lnSpc>
                <a:spcPts val="3421"/>
              </a:lnSpc>
              <a:buFont typeface="Arial"/>
              <a:buChar char="•"/>
            </a:pPr>
            <a:r>
              <a:rPr lang="en-US" sz="2443">
                <a:solidFill>
                  <a:srgbClr val="205745"/>
                </a:solidFill>
                <a:latin typeface="Now"/>
              </a:rPr>
              <a:t>Data collection might come from internal sources, like interviews and questionnaires, or from secondary sources, like government records or existed datasets </a:t>
            </a:r>
          </a:p>
          <a:p>
            <a:pPr>
              <a:lnSpc>
                <a:spcPts val="3421"/>
              </a:lnSpc>
              <a:spcBef>
                <a:spcPct val="0"/>
              </a:spcBef>
            </a:pPr>
          </a:p>
        </p:txBody>
      </p:sp>
      <p:sp>
        <p:nvSpPr>
          <p:cNvPr name="TextBox 3" id="3"/>
          <p:cNvSpPr txBox="true"/>
          <p:nvPr/>
        </p:nvSpPr>
        <p:spPr>
          <a:xfrm rot="0">
            <a:off x="686804" y="1494139"/>
            <a:ext cx="14203488" cy="1302040"/>
          </a:xfrm>
          <a:prstGeom prst="rect">
            <a:avLst/>
          </a:prstGeom>
        </p:spPr>
        <p:txBody>
          <a:bodyPr anchor="t" rtlCol="false" tIns="0" lIns="0" bIns="0" rIns="0">
            <a:spAutoFit/>
          </a:bodyPr>
          <a:lstStyle/>
          <a:p>
            <a:pPr marL="534036" indent="-267018" lvl="1">
              <a:lnSpc>
                <a:spcPts val="3462"/>
              </a:lnSpc>
              <a:buFont typeface="Arial"/>
              <a:buChar char="•"/>
            </a:pPr>
            <a:r>
              <a:rPr lang="en-US" sz="2473">
                <a:solidFill>
                  <a:srgbClr val="205745"/>
                </a:solidFill>
                <a:latin typeface="Now Bold"/>
              </a:rPr>
              <a:t>Identify</a:t>
            </a:r>
            <a:r>
              <a:rPr lang="en-US" sz="2473">
                <a:solidFill>
                  <a:srgbClr val="205745"/>
                </a:solidFill>
                <a:latin typeface="Now"/>
              </a:rPr>
              <a:t> the question you’d like to answer. What problem are you trying to solve? What do you need to measure, and how will you measure it? </a:t>
            </a:r>
          </a:p>
          <a:p>
            <a:pPr>
              <a:lnSpc>
                <a:spcPts val="3462"/>
              </a:lnSpc>
              <a:spcBef>
                <a:spcPct val="0"/>
              </a:spcBef>
            </a:pPr>
          </a:p>
        </p:txBody>
      </p:sp>
      <p:sp>
        <p:nvSpPr>
          <p:cNvPr name="AutoShape 4" id="4"/>
          <p:cNvSpPr/>
          <p:nvPr/>
        </p:nvSpPr>
        <p:spPr>
          <a:xfrm rot="0">
            <a:off x="0" y="5133975"/>
            <a:ext cx="18288000" cy="0"/>
          </a:xfrm>
          <a:prstGeom prst="line">
            <a:avLst/>
          </a:prstGeom>
          <a:ln cap="rnd" w="19050">
            <a:solidFill>
              <a:srgbClr val="205745"/>
            </a:solidFill>
            <a:prstDash val="solid"/>
            <a:headEnd type="none" len="sm" w="sm"/>
            <a:tailEnd type="none" len="sm" w="sm"/>
          </a:ln>
        </p:spPr>
      </p:sp>
      <p:sp>
        <p:nvSpPr>
          <p:cNvPr name="TextBox 5" id="5"/>
          <p:cNvSpPr txBox="true"/>
          <p:nvPr/>
        </p:nvSpPr>
        <p:spPr>
          <a:xfrm rot="0">
            <a:off x="686804" y="580570"/>
            <a:ext cx="2097179" cy="422275"/>
          </a:xfrm>
          <a:prstGeom prst="rect">
            <a:avLst/>
          </a:prstGeom>
        </p:spPr>
        <p:txBody>
          <a:bodyPr anchor="t" rtlCol="false" tIns="0" lIns="0" bIns="0" rIns="0">
            <a:spAutoFit/>
          </a:bodyPr>
          <a:lstStyle/>
          <a:p>
            <a:pPr>
              <a:lnSpc>
                <a:spcPts val="3500"/>
              </a:lnSpc>
              <a:spcBef>
                <a:spcPct val="0"/>
              </a:spcBef>
            </a:pPr>
            <a:r>
              <a:rPr lang="en-US" sz="2500">
                <a:solidFill>
                  <a:srgbClr val="205745"/>
                </a:solidFill>
                <a:latin typeface="Now Bold"/>
              </a:rPr>
              <a:t>Step </a:t>
            </a:r>
            <a:r>
              <a:rPr lang="en-US" sz="2500">
                <a:solidFill>
                  <a:srgbClr val="205745"/>
                </a:solidFill>
                <a:latin typeface="Now Bold"/>
              </a:rPr>
              <a:t>#1</a:t>
            </a:r>
          </a:p>
        </p:txBody>
      </p:sp>
      <p:sp>
        <p:nvSpPr>
          <p:cNvPr name="TextBox 6" id="6"/>
          <p:cNvSpPr txBox="true"/>
          <p:nvPr/>
        </p:nvSpPr>
        <p:spPr>
          <a:xfrm rot="0">
            <a:off x="686804" y="5765662"/>
            <a:ext cx="2097179" cy="422275"/>
          </a:xfrm>
          <a:prstGeom prst="rect">
            <a:avLst/>
          </a:prstGeom>
        </p:spPr>
        <p:txBody>
          <a:bodyPr anchor="t" rtlCol="false" tIns="0" lIns="0" bIns="0" rIns="0">
            <a:spAutoFit/>
          </a:bodyPr>
          <a:lstStyle/>
          <a:p>
            <a:pPr>
              <a:lnSpc>
                <a:spcPts val="3500"/>
              </a:lnSpc>
              <a:spcBef>
                <a:spcPct val="0"/>
              </a:spcBef>
            </a:pPr>
            <a:r>
              <a:rPr lang="en-US" sz="2500">
                <a:solidFill>
                  <a:srgbClr val="205745"/>
                </a:solidFill>
                <a:latin typeface="Now Bold"/>
              </a:rPr>
              <a:t>Step </a:t>
            </a:r>
            <a:r>
              <a:rPr lang="en-US" sz="2500">
                <a:solidFill>
                  <a:srgbClr val="205745"/>
                </a:solidFill>
                <a:latin typeface="Now Bold"/>
              </a:rPr>
              <a:t>#2</a:t>
            </a:r>
          </a:p>
        </p:txBody>
      </p:sp>
      <p:sp>
        <p:nvSpPr>
          <p:cNvPr name="AutoShape 7" id="7"/>
          <p:cNvSpPr/>
          <p:nvPr/>
        </p:nvSpPr>
        <p:spPr>
          <a:xfrm rot="0">
            <a:off x="686804" y="1023938"/>
            <a:ext cx="1956069" cy="0"/>
          </a:xfrm>
          <a:prstGeom prst="line">
            <a:avLst/>
          </a:prstGeom>
          <a:ln cap="rnd" w="57150">
            <a:solidFill>
              <a:srgbClr val="FF8A5E"/>
            </a:solidFill>
            <a:prstDash val="solid"/>
            <a:headEnd type="none" len="sm" w="sm"/>
            <a:tailEnd type="none" len="sm" w="sm"/>
          </a:ln>
        </p:spPr>
      </p:sp>
      <p:sp>
        <p:nvSpPr>
          <p:cNvPr name="AutoShape 8" id="8"/>
          <p:cNvSpPr/>
          <p:nvPr/>
        </p:nvSpPr>
        <p:spPr>
          <a:xfrm rot="0">
            <a:off x="686804" y="6216512"/>
            <a:ext cx="1956069" cy="0"/>
          </a:xfrm>
          <a:prstGeom prst="line">
            <a:avLst/>
          </a:prstGeom>
          <a:ln cap="rnd" w="57150">
            <a:solidFill>
              <a:srgbClr val="FF8A5E"/>
            </a:solidFill>
            <a:prstDash val="solid"/>
            <a:headEnd type="none" len="sm" w="sm"/>
            <a:tailEnd type="none" len="sm" w="sm"/>
          </a:ln>
        </p:spPr>
      </p:sp>
    </p:spTree>
  </p:cSld>
  <p:clrMapOvr>
    <a:masterClrMapping/>
  </p:clrMapOvr>
</p:sld>
</file>

<file path=ppt/slides/slide22.xml><?xml version="1.0" encoding="utf-8"?>
<p:sld xmlns:p="http://schemas.openxmlformats.org/presentationml/2006/main" xmlns:a="http://schemas.openxmlformats.org/drawingml/2006/main">
  <p:cSld>
    <p:bg>
      <p:bgPr>
        <a:solidFill>
          <a:srgbClr val="F8F4EF"/>
        </a:solidFill>
      </p:bgPr>
    </p:bg>
    <p:spTree>
      <p:nvGrpSpPr>
        <p:cNvPr id="1" name=""/>
        <p:cNvGrpSpPr/>
        <p:nvPr/>
      </p:nvGrpSpPr>
      <p:grpSpPr>
        <a:xfrm>
          <a:off x="0" y="0"/>
          <a:ext cx="0" cy="0"/>
          <a:chOff x="0" y="0"/>
          <a:chExt cx="0" cy="0"/>
        </a:xfrm>
      </p:grpSpPr>
      <p:sp>
        <p:nvSpPr>
          <p:cNvPr name="TextBox 2" id="2"/>
          <p:cNvSpPr txBox="true"/>
          <p:nvPr/>
        </p:nvSpPr>
        <p:spPr>
          <a:xfrm rot="0">
            <a:off x="686804" y="6676922"/>
            <a:ext cx="16077843" cy="3103743"/>
          </a:xfrm>
          <a:prstGeom prst="rect">
            <a:avLst/>
          </a:prstGeom>
        </p:spPr>
        <p:txBody>
          <a:bodyPr anchor="t" rtlCol="false" tIns="0" lIns="0" bIns="0" rIns="0">
            <a:spAutoFit/>
          </a:bodyPr>
          <a:lstStyle/>
          <a:p>
            <a:pPr marL="546949" indent="-273475" lvl="1">
              <a:lnSpc>
                <a:spcPts val="3546"/>
              </a:lnSpc>
              <a:buFont typeface="Arial"/>
              <a:buChar char="•"/>
            </a:pPr>
            <a:r>
              <a:rPr lang="en-US" sz="2533">
                <a:solidFill>
                  <a:srgbClr val="205745"/>
                </a:solidFill>
                <a:latin typeface="Now Bold"/>
              </a:rPr>
              <a:t>Analyze </a:t>
            </a:r>
            <a:r>
              <a:rPr lang="en-US" sz="2533">
                <a:solidFill>
                  <a:srgbClr val="205745"/>
                </a:solidFill>
                <a:latin typeface="Now"/>
              </a:rPr>
              <a:t>the data. By manipulating the data using various data analysis techniques and tools, you can begin to find trends, correlations, outliers, and variations that tell a story. </a:t>
            </a:r>
          </a:p>
          <a:p>
            <a:pPr marL="546949" indent="-273475" lvl="1">
              <a:lnSpc>
                <a:spcPts val="3546"/>
              </a:lnSpc>
              <a:buFont typeface="Arial"/>
              <a:buChar char="•"/>
            </a:pPr>
            <a:r>
              <a:rPr lang="en-US" sz="2533">
                <a:solidFill>
                  <a:srgbClr val="205745"/>
                </a:solidFill>
                <a:latin typeface="Now"/>
              </a:rPr>
              <a:t>During this stage, you might use data mining to discover patterns within databases or data visualization software(excel)  to help transform data into an easy-to-understand graphical format(as the ones we have mentioned).</a:t>
            </a:r>
          </a:p>
          <a:p>
            <a:pPr>
              <a:lnSpc>
                <a:spcPts val="3546"/>
              </a:lnSpc>
            </a:pPr>
          </a:p>
          <a:p>
            <a:pPr>
              <a:lnSpc>
                <a:spcPts val="3546"/>
              </a:lnSpc>
              <a:spcBef>
                <a:spcPct val="0"/>
              </a:spcBef>
            </a:pPr>
          </a:p>
        </p:txBody>
      </p:sp>
      <p:sp>
        <p:nvSpPr>
          <p:cNvPr name="TextBox 3" id="3"/>
          <p:cNvSpPr txBox="true"/>
          <p:nvPr/>
        </p:nvSpPr>
        <p:spPr>
          <a:xfrm rot="0">
            <a:off x="686804" y="1484614"/>
            <a:ext cx="16077843" cy="2333135"/>
          </a:xfrm>
          <a:prstGeom prst="rect">
            <a:avLst/>
          </a:prstGeom>
        </p:spPr>
        <p:txBody>
          <a:bodyPr anchor="t" rtlCol="false" tIns="0" lIns="0" bIns="0" rIns="0">
            <a:spAutoFit/>
          </a:bodyPr>
          <a:lstStyle/>
          <a:p>
            <a:pPr marL="571196" indent="-285598" lvl="1">
              <a:lnSpc>
                <a:spcPts val="3703"/>
              </a:lnSpc>
              <a:buFont typeface="Arial"/>
              <a:buChar char="•"/>
            </a:pPr>
            <a:r>
              <a:rPr lang="en-US" sz="2645">
                <a:solidFill>
                  <a:srgbClr val="205745"/>
                </a:solidFill>
                <a:latin typeface="Now Bold"/>
              </a:rPr>
              <a:t>Clean</a:t>
            </a:r>
            <a:r>
              <a:rPr lang="en-US" sz="2645">
                <a:solidFill>
                  <a:srgbClr val="205745"/>
                </a:solidFill>
                <a:latin typeface="Now"/>
              </a:rPr>
              <a:t> the data to prepare it for analysis. This often involves purging duplicate and anomalous data, reconciling inconsistencies, standardizing data structure and format, and dealing with white spaces and other syntax errors.</a:t>
            </a:r>
          </a:p>
          <a:p>
            <a:pPr>
              <a:lnSpc>
                <a:spcPts val="3703"/>
              </a:lnSpc>
            </a:pPr>
          </a:p>
          <a:p>
            <a:pPr>
              <a:lnSpc>
                <a:spcPts val="3703"/>
              </a:lnSpc>
              <a:spcBef>
                <a:spcPct val="0"/>
              </a:spcBef>
            </a:pPr>
          </a:p>
        </p:txBody>
      </p:sp>
      <p:sp>
        <p:nvSpPr>
          <p:cNvPr name="AutoShape 4" id="4"/>
          <p:cNvSpPr/>
          <p:nvPr/>
        </p:nvSpPr>
        <p:spPr>
          <a:xfrm rot="0">
            <a:off x="0" y="5133975"/>
            <a:ext cx="18288000" cy="0"/>
          </a:xfrm>
          <a:prstGeom prst="line">
            <a:avLst/>
          </a:prstGeom>
          <a:ln cap="rnd" w="19050">
            <a:solidFill>
              <a:srgbClr val="205745"/>
            </a:solidFill>
            <a:prstDash val="solid"/>
            <a:headEnd type="none" len="sm" w="sm"/>
            <a:tailEnd type="none" len="sm" w="sm"/>
          </a:ln>
        </p:spPr>
      </p:sp>
      <p:sp>
        <p:nvSpPr>
          <p:cNvPr name="TextBox 5" id="5"/>
          <p:cNvSpPr txBox="true"/>
          <p:nvPr/>
        </p:nvSpPr>
        <p:spPr>
          <a:xfrm rot="0">
            <a:off x="686804" y="580570"/>
            <a:ext cx="2097179" cy="422275"/>
          </a:xfrm>
          <a:prstGeom prst="rect">
            <a:avLst/>
          </a:prstGeom>
        </p:spPr>
        <p:txBody>
          <a:bodyPr anchor="t" rtlCol="false" tIns="0" lIns="0" bIns="0" rIns="0">
            <a:spAutoFit/>
          </a:bodyPr>
          <a:lstStyle/>
          <a:p>
            <a:pPr>
              <a:lnSpc>
                <a:spcPts val="3500"/>
              </a:lnSpc>
              <a:spcBef>
                <a:spcPct val="0"/>
              </a:spcBef>
            </a:pPr>
            <a:r>
              <a:rPr lang="en-US" sz="2500">
                <a:solidFill>
                  <a:srgbClr val="205745"/>
                </a:solidFill>
                <a:latin typeface="Now Bold"/>
              </a:rPr>
              <a:t>Step </a:t>
            </a:r>
            <a:r>
              <a:rPr lang="en-US" sz="2500">
                <a:solidFill>
                  <a:srgbClr val="205745"/>
                </a:solidFill>
                <a:latin typeface="Now Bold"/>
              </a:rPr>
              <a:t>#3</a:t>
            </a:r>
          </a:p>
        </p:txBody>
      </p:sp>
      <p:sp>
        <p:nvSpPr>
          <p:cNvPr name="TextBox 6" id="6"/>
          <p:cNvSpPr txBox="true"/>
          <p:nvPr/>
        </p:nvSpPr>
        <p:spPr>
          <a:xfrm rot="0">
            <a:off x="686804" y="5765662"/>
            <a:ext cx="2097179" cy="422275"/>
          </a:xfrm>
          <a:prstGeom prst="rect">
            <a:avLst/>
          </a:prstGeom>
        </p:spPr>
        <p:txBody>
          <a:bodyPr anchor="t" rtlCol="false" tIns="0" lIns="0" bIns="0" rIns="0">
            <a:spAutoFit/>
          </a:bodyPr>
          <a:lstStyle/>
          <a:p>
            <a:pPr>
              <a:lnSpc>
                <a:spcPts val="3500"/>
              </a:lnSpc>
              <a:spcBef>
                <a:spcPct val="0"/>
              </a:spcBef>
            </a:pPr>
            <a:r>
              <a:rPr lang="en-US" sz="2500">
                <a:solidFill>
                  <a:srgbClr val="205745"/>
                </a:solidFill>
                <a:latin typeface="Now Bold"/>
              </a:rPr>
              <a:t>Step </a:t>
            </a:r>
            <a:r>
              <a:rPr lang="en-US" sz="2500">
                <a:solidFill>
                  <a:srgbClr val="205745"/>
                </a:solidFill>
                <a:latin typeface="Now Bold"/>
              </a:rPr>
              <a:t>#4</a:t>
            </a:r>
          </a:p>
        </p:txBody>
      </p:sp>
      <p:sp>
        <p:nvSpPr>
          <p:cNvPr name="AutoShape 7" id="7"/>
          <p:cNvSpPr/>
          <p:nvPr/>
        </p:nvSpPr>
        <p:spPr>
          <a:xfrm rot="0">
            <a:off x="686804" y="1023938"/>
            <a:ext cx="1956069" cy="0"/>
          </a:xfrm>
          <a:prstGeom prst="line">
            <a:avLst/>
          </a:prstGeom>
          <a:ln cap="rnd" w="57150">
            <a:solidFill>
              <a:srgbClr val="FF8A5E"/>
            </a:solidFill>
            <a:prstDash val="solid"/>
            <a:headEnd type="none" len="sm" w="sm"/>
            <a:tailEnd type="none" len="sm" w="sm"/>
          </a:ln>
        </p:spPr>
      </p:sp>
      <p:sp>
        <p:nvSpPr>
          <p:cNvPr name="AutoShape 8" id="8"/>
          <p:cNvSpPr/>
          <p:nvPr/>
        </p:nvSpPr>
        <p:spPr>
          <a:xfrm rot="0">
            <a:off x="686804" y="6216512"/>
            <a:ext cx="1956069" cy="0"/>
          </a:xfrm>
          <a:prstGeom prst="line">
            <a:avLst/>
          </a:prstGeom>
          <a:ln cap="rnd" w="57150">
            <a:solidFill>
              <a:srgbClr val="FF8A5E"/>
            </a:solidFill>
            <a:prstDash val="solid"/>
            <a:headEnd type="none" len="sm" w="sm"/>
            <a:tailEnd type="none" len="sm" w="sm"/>
          </a:ln>
        </p:spPr>
      </p:sp>
    </p:spTree>
  </p:cSld>
  <p:clrMapOvr>
    <a:masterClrMapping/>
  </p:clrMapOvr>
</p:sld>
</file>

<file path=ppt/slides/slide23.xml><?xml version="1.0" encoding="utf-8"?>
<p:sld xmlns:p="http://schemas.openxmlformats.org/presentationml/2006/main" xmlns:a="http://schemas.openxmlformats.org/drawingml/2006/main">
  <p:cSld>
    <p:bg>
      <p:bgPr>
        <a:solidFill>
          <a:srgbClr val="F8F4EF"/>
        </a:solidFill>
      </p:bgPr>
    </p:bg>
    <p:spTree>
      <p:nvGrpSpPr>
        <p:cNvPr id="1" name=""/>
        <p:cNvGrpSpPr/>
        <p:nvPr/>
      </p:nvGrpSpPr>
      <p:grpSpPr>
        <a:xfrm>
          <a:off x="0" y="0"/>
          <a:ext cx="0" cy="0"/>
          <a:chOff x="0" y="0"/>
          <a:chExt cx="0" cy="0"/>
        </a:xfrm>
      </p:grpSpPr>
      <p:sp>
        <p:nvSpPr>
          <p:cNvPr name="TextBox 2" id="2"/>
          <p:cNvSpPr txBox="true"/>
          <p:nvPr/>
        </p:nvSpPr>
        <p:spPr>
          <a:xfrm rot="0">
            <a:off x="686804" y="1484614"/>
            <a:ext cx="16077843" cy="2323576"/>
          </a:xfrm>
          <a:prstGeom prst="rect">
            <a:avLst/>
          </a:prstGeom>
        </p:spPr>
        <p:txBody>
          <a:bodyPr anchor="t" rtlCol="false" tIns="0" lIns="0" bIns="0" rIns="0">
            <a:spAutoFit/>
          </a:bodyPr>
          <a:lstStyle/>
          <a:p>
            <a:pPr marL="571195" indent="-285598" lvl="1">
              <a:lnSpc>
                <a:spcPts val="3703"/>
              </a:lnSpc>
              <a:buFont typeface="Arial"/>
              <a:buChar char="•"/>
            </a:pPr>
            <a:r>
              <a:rPr lang="en-US" sz="2645">
                <a:solidFill>
                  <a:srgbClr val="205745"/>
                </a:solidFill>
                <a:latin typeface="Now Bold"/>
              </a:rPr>
              <a:t>Interpret</a:t>
            </a:r>
            <a:r>
              <a:rPr lang="en-US" sz="2645">
                <a:solidFill>
                  <a:srgbClr val="205745"/>
                </a:solidFill>
                <a:latin typeface="Now"/>
              </a:rPr>
              <a:t> the results of your analysis to see how well the data answered your original question. What recommendations can you make based on the data? What are the limitations to your conclusions? </a:t>
            </a:r>
          </a:p>
          <a:p>
            <a:pPr>
              <a:lnSpc>
                <a:spcPts val="3703"/>
              </a:lnSpc>
            </a:pPr>
          </a:p>
          <a:p>
            <a:pPr>
              <a:lnSpc>
                <a:spcPts val="3703"/>
              </a:lnSpc>
              <a:spcBef>
                <a:spcPct val="0"/>
              </a:spcBef>
            </a:pPr>
          </a:p>
        </p:txBody>
      </p:sp>
      <p:sp>
        <p:nvSpPr>
          <p:cNvPr name="AutoShape 3" id="3"/>
          <p:cNvSpPr/>
          <p:nvPr/>
        </p:nvSpPr>
        <p:spPr>
          <a:xfrm rot="0">
            <a:off x="0" y="5133975"/>
            <a:ext cx="18288000" cy="0"/>
          </a:xfrm>
          <a:prstGeom prst="line">
            <a:avLst/>
          </a:prstGeom>
          <a:ln cap="rnd" w="19050">
            <a:solidFill>
              <a:srgbClr val="205745"/>
            </a:solidFill>
            <a:prstDash val="solid"/>
            <a:headEnd type="none" len="sm" w="sm"/>
            <a:tailEnd type="none" len="sm" w="sm"/>
          </a:ln>
        </p:spPr>
      </p:sp>
      <p:sp>
        <p:nvSpPr>
          <p:cNvPr name="TextBox 4" id="4"/>
          <p:cNvSpPr txBox="true"/>
          <p:nvPr/>
        </p:nvSpPr>
        <p:spPr>
          <a:xfrm rot="0">
            <a:off x="686804" y="580570"/>
            <a:ext cx="2097179" cy="422275"/>
          </a:xfrm>
          <a:prstGeom prst="rect">
            <a:avLst/>
          </a:prstGeom>
        </p:spPr>
        <p:txBody>
          <a:bodyPr anchor="t" rtlCol="false" tIns="0" lIns="0" bIns="0" rIns="0">
            <a:spAutoFit/>
          </a:bodyPr>
          <a:lstStyle/>
          <a:p>
            <a:pPr>
              <a:lnSpc>
                <a:spcPts val="3500"/>
              </a:lnSpc>
              <a:spcBef>
                <a:spcPct val="0"/>
              </a:spcBef>
            </a:pPr>
            <a:r>
              <a:rPr lang="en-US" sz="2500">
                <a:solidFill>
                  <a:srgbClr val="205745"/>
                </a:solidFill>
                <a:latin typeface="Now Bold"/>
              </a:rPr>
              <a:t>Step </a:t>
            </a:r>
            <a:r>
              <a:rPr lang="en-US" sz="2500">
                <a:solidFill>
                  <a:srgbClr val="205745"/>
                </a:solidFill>
                <a:latin typeface="Now Bold"/>
              </a:rPr>
              <a:t>#5</a:t>
            </a:r>
          </a:p>
        </p:txBody>
      </p:sp>
      <p:sp>
        <p:nvSpPr>
          <p:cNvPr name="AutoShape 5" id="5"/>
          <p:cNvSpPr/>
          <p:nvPr/>
        </p:nvSpPr>
        <p:spPr>
          <a:xfrm rot="0">
            <a:off x="686804" y="1023938"/>
            <a:ext cx="1956069" cy="0"/>
          </a:xfrm>
          <a:prstGeom prst="line">
            <a:avLst/>
          </a:prstGeom>
          <a:ln cap="rnd" w="57150">
            <a:solidFill>
              <a:srgbClr val="FF8A5E"/>
            </a:solidFill>
            <a:prstDash val="solid"/>
            <a:headEnd type="none" len="sm" w="sm"/>
            <a:tailEnd type="none" len="sm" w="sm"/>
          </a:ln>
        </p:spPr>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BF9F5"/>
        </a:solidFill>
      </p:bgPr>
    </p:bg>
    <p:spTree>
      <p:nvGrpSpPr>
        <p:cNvPr id="1" name=""/>
        <p:cNvGrpSpPr/>
        <p:nvPr/>
      </p:nvGrpSpPr>
      <p:grpSpPr>
        <a:xfrm>
          <a:off x="0" y="0"/>
          <a:ext cx="0" cy="0"/>
          <a:chOff x="0" y="0"/>
          <a:chExt cx="0" cy="0"/>
        </a:xfrm>
      </p:grpSpPr>
      <p:sp>
        <p:nvSpPr>
          <p:cNvPr name="Freeform 2" id="2"/>
          <p:cNvSpPr/>
          <p:nvPr/>
        </p:nvSpPr>
        <p:spPr>
          <a:xfrm flipH="false" flipV="false" rot="0">
            <a:off x="6709207" y="2183719"/>
            <a:ext cx="4869586" cy="4114800"/>
          </a:xfrm>
          <a:custGeom>
            <a:avLst/>
            <a:gdLst/>
            <a:ahLst/>
            <a:cxnLst/>
            <a:rect r="r" b="b" t="t" l="l"/>
            <a:pathLst>
              <a:path h="4114800" w="4869586">
                <a:moveTo>
                  <a:pt x="0" y="0"/>
                </a:moveTo>
                <a:lnTo>
                  <a:pt x="4869586" y="0"/>
                </a:lnTo>
                <a:lnTo>
                  <a:pt x="486958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703217" y="-548931"/>
            <a:ext cx="3830964" cy="3155322"/>
          </a:xfrm>
          <a:custGeom>
            <a:avLst/>
            <a:gdLst/>
            <a:ahLst/>
            <a:cxnLst/>
            <a:rect r="r" b="b" t="t" l="l"/>
            <a:pathLst>
              <a:path h="3155322" w="3830964">
                <a:moveTo>
                  <a:pt x="0" y="0"/>
                </a:moveTo>
                <a:lnTo>
                  <a:pt x="3830965" y="0"/>
                </a:lnTo>
                <a:lnTo>
                  <a:pt x="3830965" y="3155321"/>
                </a:lnTo>
                <a:lnTo>
                  <a:pt x="0" y="315532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388440" y="1222591"/>
            <a:ext cx="3799120" cy="3390715"/>
          </a:xfrm>
          <a:custGeom>
            <a:avLst/>
            <a:gdLst/>
            <a:ahLst/>
            <a:cxnLst/>
            <a:rect r="r" b="b" t="t" l="l"/>
            <a:pathLst>
              <a:path h="3390715" w="3799120">
                <a:moveTo>
                  <a:pt x="0" y="0"/>
                </a:moveTo>
                <a:lnTo>
                  <a:pt x="3799120" y="0"/>
                </a:lnTo>
                <a:lnTo>
                  <a:pt x="3799120" y="3390715"/>
                </a:lnTo>
                <a:lnTo>
                  <a:pt x="0" y="33907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true" rot="0">
            <a:off x="-832353" y="7680610"/>
            <a:ext cx="3830964" cy="3155322"/>
          </a:xfrm>
          <a:custGeom>
            <a:avLst/>
            <a:gdLst/>
            <a:ahLst/>
            <a:cxnLst/>
            <a:rect r="r" b="b" t="t" l="l"/>
            <a:pathLst>
              <a:path h="3155322" w="3830964">
                <a:moveTo>
                  <a:pt x="3830964" y="3155321"/>
                </a:moveTo>
                <a:lnTo>
                  <a:pt x="0" y="3155321"/>
                </a:lnTo>
                <a:lnTo>
                  <a:pt x="0" y="0"/>
                </a:lnTo>
                <a:lnTo>
                  <a:pt x="3830964" y="0"/>
                </a:lnTo>
                <a:lnTo>
                  <a:pt x="3830964" y="3155321"/>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062848" y="5867556"/>
            <a:ext cx="3799120" cy="3390715"/>
          </a:xfrm>
          <a:custGeom>
            <a:avLst/>
            <a:gdLst/>
            <a:ahLst/>
            <a:cxnLst/>
            <a:rect r="r" b="b" t="t" l="l"/>
            <a:pathLst>
              <a:path h="3390715" w="3799120">
                <a:moveTo>
                  <a:pt x="0" y="0"/>
                </a:moveTo>
                <a:lnTo>
                  <a:pt x="3799120" y="0"/>
                </a:lnTo>
                <a:lnTo>
                  <a:pt x="3799120" y="3390715"/>
                </a:lnTo>
                <a:lnTo>
                  <a:pt x="0" y="33907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69000"/>
          </a:blip>
          <a:srcRect l="0" t="7812" r="0" b="7812"/>
          <a:stretch>
            <a:fillRect/>
          </a:stretch>
        </p:blipFill>
        <p:spPr>
          <a:xfrm flipH="false" flipV="false">
            <a:off x="0" y="0"/>
            <a:ext cx="18288000" cy="10287000"/>
          </a:xfrm>
          <a:prstGeom prst="rect">
            <a:avLst/>
          </a:prstGeom>
        </p:spPr>
      </p:pic>
      <p:grpSp>
        <p:nvGrpSpPr>
          <p:cNvPr name="Group 3" id="3"/>
          <p:cNvGrpSpPr/>
          <p:nvPr/>
        </p:nvGrpSpPr>
        <p:grpSpPr>
          <a:xfrm rot="0">
            <a:off x="1028700" y="808337"/>
            <a:ext cx="7165354" cy="2092201"/>
            <a:chOff x="0" y="0"/>
            <a:chExt cx="9553805" cy="2789601"/>
          </a:xfrm>
        </p:grpSpPr>
        <p:grpSp>
          <p:nvGrpSpPr>
            <p:cNvPr name="Group 4" id="4"/>
            <p:cNvGrpSpPr/>
            <p:nvPr/>
          </p:nvGrpSpPr>
          <p:grpSpPr>
            <a:xfrm rot="0">
              <a:off x="1394800" y="328694"/>
              <a:ext cx="8159004" cy="2132212"/>
              <a:chOff x="0" y="0"/>
              <a:chExt cx="3530081" cy="922525"/>
            </a:xfrm>
          </p:grpSpPr>
          <p:sp>
            <p:nvSpPr>
              <p:cNvPr name="Freeform 5" id="5"/>
              <p:cNvSpPr/>
              <p:nvPr/>
            </p:nvSpPr>
            <p:spPr>
              <a:xfrm flipH="false" flipV="false" rot="0">
                <a:off x="0" y="0"/>
                <a:ext cx="3530081" cy="922525"/>
              </a:xfrm>
              <a:custGeom>
                <a:avLst/>
                <a:gdLst/>
                <a:ahLst/>
                <a:cxnLst/>
                <a:rect r="r" b="b" t="t" l="l"/>
                <a:pathLst>
                  <a:path h="922525" w="3530081">
                    <a:moveTo>
                      <a:pt x="3405621" y="922525"/>
                    </a:moveTo>
                    <a:lnTo>
                      <a:pt x="124460" y="922525"/>
                    </a:lnTo>
                    <a:cubicBezTo>
                      <a:pt x="55880" y="922525"/>
                      <a:pt x="0" y="866644"/>
                      <a:pt x="0" y="798065"/>
                    </a:cubicBezTo>
                    <a:lnTo>
                      <a:pt x="0" y="124460"/>
                    </a:lnTo>
                    <a:cubicBezTo>
                      <a:pt x="0" y="55880"/>
                      <a:pt x="55880" y="0"/>
                      <a:pt x="124460" y="0"/>
                    </a:cubicBezTo>
                    <a:lnTo>
                      <a:pt x="3405621" y="0"/>
                    </a:lnTo>
                    <a:cubicBezTo>
                      <a:pt x="3474201" y="0"/>
                      <a:pt x="3530081" y="55880"/>
                      <a:pt x="3530081" y="124460"/>
                    </a:cubicBezTo>
                    <a:lnTo>
                      <a:pt x="3530081" y="798065"/>
                    </a:lnTo>
                    <a:cubicBezTo>
                      <a:pt x="3530081" y="866645"/>
                      <a:pt x="3474201" y="922525"/>
                      <a:pt x="3405621" y="922525"/>
                    </a:cubicBezTo>
                    <a:close/>
                  </a:path>
                </a:pathLst>
              </a:custGeom>
              <a:solidFill>
                <a:srgbClr val="F2DA66"/>
              </a:solidFill>
            </p:spPr>
          </p:sp>
        </p:grpSp>
        <p:grpSp>
          <p:nvGrpSpPr>
            <p:cNvPr name="Group 6" id="6"/>
            <p:cNvGrpSpPr/>
            <p:nvPr/>
          </p:nvGrpSpPr>
          <p:grpSpPr>
            <a:xfrm rot="0">
              <a:off x="0" y="0"/>
              <a:ext cx="2789601" cy="2789601"/>
              <a:chOff x="0" y="0"/>
              <a:chExt cx="6350000" cy="6350000"/>
            </a:xfrm>
          </p:grpSpPr>
          <p:sp>
            <p:nvSpPr>
              <p:cNvPr name="Freeform 7" id="7"/>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5F4D"/>
              </a:solidFill>
            </p:spPr>
          </p:sp>
        </p:grpSp>
      </p:grpSp>
      <p:sp>
        <p:nvSpPr>
          <p:cNvPr name="Freeform 8" id="8"/>
          <p:cNvSpPr/>
          <p:nvPr/>
        </p:nvSpPr>
        <p:spPr>
          <a:xfrm flipH="false" flipV="false" rot="0">
            <a:off x="1271427" y="1051065"/>
            <a:ext cx="1579646" cy="1579646"/>
          </a:xfrm>
          <a:custGeom>
            <a:avLst/>
            <a:gdLst/>
            <a:ahLst/>
            <a:cxnLst/>
            <a:rect r="r" b="b" t="t" l="l"/>
            <a:pathLst>
              <a:path h="1579646" w="1579646">
                <a:moveTo>
                  <a:pt x="0" y="0"/>
                </a:moveTo>
                <a:lnTo>
                  <a:pt x="1579647" y="0"/>
                </a:lnTo>
                <a:lnTo>
                  <a:pt x="1579647" y="1579646"/>
                </a:lnTo>
                <a:lnTo>
                  <a:pt x="0" y="15796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978595">
            <a:off x="6857467" y="8352116"/>
            <a:ext cx="2495517" cy="1812369"/>
          </a:xfrm>
          <a:custGeom>
            <a:avLst/>
            <a:gdLst/>
            <a:ahLst/>
            <a:cxnLst/>
            <a:rect r="r" b="b" t="t" l="l"/>
            <a:pathLst>
              <a:path h="1812369" w="2495517">
                <a:moveTo>
                  <a:pt x="0" y="0"/>
                </a:moveTo>
                <a:lnTo>
                  <a:pt x="2495517" y="0"/>
                </a:lnTo>
                <a:lnTo>
                  <a:pt x="2495517" y="1812368"/>
                </a:lnTo>
                <a:lnTo>
                  <a:pt x="0" y="18123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367976">
            <a:off x="15037386" y="4684427"/>
            <a:ext cx="3265096" cy="2371276"/>
          </a:xfrm>
          <a:custGeom>
            <a:avLst/>
            <a:gdLst/>
            <a:ahLst/>
            <a:cxnLst/>
            <a:rect r="r" b="b" t="t" l="l"/>
            <a:pathLst>
              <a:path h="2371276" w="3265096">
                <a:moveTo>
                  <a:pt x="0" y="0"/>
                </a:moveTo>
                <a:lnTo>
                  <a:pt x="3265097" y="0"/>
                </a:lnTo>
                <a:lnTo>
                  <a:pt x="3265097" y="2371276"/>
                </a:lnTo>
                <a:lnTo>
                  <a:pt x="0" y="23712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950832">
            <a:off x="8778923" y="6194632"/>
            <a:ext cx="2832909" cy="2057400"/>
          </a:xfrm>
          <a:custGeom>
            <a:avLst/>
            <a:gdLst/>
            <a:ahLst/>
            <a:cxnLst/>
            <a:rect r="r" b="b" t="t" l="l"/>
            <a:pathLst>
              <a:path h="2057400" w="2832909">
                <a:moveTo>
                  <a:pt x="0" y="0"/>
                </a:moveTo>
                <a:lnTo>
                  <a:pt x="2832909" y="0"/>
                </a:lnTo>
                <a:lnTo>
                  <a:pt x="2832909" y="2057400"/>
                </a:lnTo>
                <a:lnTo>
                  <a:pt x="0" y="20574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745710">
            <a:off x="14241562" y="131087"/>
            <a:ext cx="4046438" cy="2938726"/>
          </a:xfrm>
          <a:custGeom>
            <a:avLst/>
            <a:gdLst/>
            <a:ahLst/>
            <a:cxnLst/>
            <a:rect r="r" b="b" t="t" l="l"/>
            <a:pathLst>
              <a:path h="2938726" w="4046438">
                <a:moveTo>
                  <a:pt x="0" y="0"/>
                </a:moveTo>
                <a:lnTo>
                  <a:pt x="4046438" y="0"/>
                </a:lnTo>
                <a:lnTo>
                  <a:pt x="4046438" y="2938726"/>
                </a:lnTo>
                <a:lnTo>
                  <a:pt x="0" y="293872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667700">
            <a:off x="12267597" y="7217905"/>
            <a:ext cx="2500710" cy="1816141"/>
          </a:xfrm>
          <a:custGeom>
            <a:avLst/>
            <a:gdLst/>
            <a:ahLst/>
            <a:cxnLst/>
            <a:rect r="r" b="b" t="t" l="l"/>
            <a:pathLst>
              <a:path h="1816141" w="2500710">
                <a:moveTo>
                  <a:pt x="0" y="0"/>
                </a:moveTo>
                <a:lnTo>
                  <a:pt x="2500710" y="0"/>
                </a:lnTo>
                <a:lnTo>
                  <a:pt x="2500710" y="1816141"/>
                </a:lnTo>
                <a:lnTo>
                  <a:pt x="0" y="181614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4" id="14"/>
          <p:cNvSpPr txBox="true"/>
          <p:nvPr/>
        </p:nvSpPr>
        <p:spPr>
          <a:xfrm rot="0">
            <a:off x="3213326" y="1464260"/>
            <a:ext cx="7269073" cy="677055"/>
          </a:xfrm>
          <a:prstGeom prst="rect">
            <a:avLst/>
          </a:prstGeom>
        </p:spPr>
        <p:txBody>
          <a:bodyPr anchor="t" rtlCol="false" tIns="0" lIns="0" bIns="0" rIns="0">
            <a:spAutoFit/>
          </a:bodyPr>
          <a:lstStyle/>
          <a:p>
            <a:pPr>
              <a:lnSpc>
                <a:spcPts val="5523"/>
              </a:lnSpc>
            </a:pPr>
            <a:r>
              <a:rPr lang="en-US" sz="3945">
                <a:solidFill>
                  <a:srgbClr val="CB5F4D"/>
                </a:solidFill>
                <a:latin typeface="Fredoka One"/>
              </a:rPr>
              <a:t>Descriptive Analysis </a:t>
            </a:r>
          </a:p>
        </p:txBody>
      </p:sp>
      <p:sp>
        <p:nvSpPr>
          <p:cNvPr name="TextBox 15" id="15"/>
          <p:cNvSpPr txBox="true"/>
          <p:nvPr/>
        </p:nvSpPr>
        <p:spPr>
          <a:xfrm rot="0">
            <a:off x="1271427" y="3351378"/>
            <a:ext cx="12701310" cy="4115663"/>
          </a:xfrm>
          <a:prstGeom prst="rect">
            <a:avLst/>
          </a:prstGeom>
        </p:spPr>
        <p:txBody>
          <a:bodyPr anchor="t" rtlCol="false" tIns="0" lIns="0" bIns="0" rIns="0">
            <a:spAutoFit/>
          </a:bodyPr>
          <a:lstStyle/>
          <a:p>
            <a:pPr>
              <a:lnSpc>
                <a:spcPts val="4677"/>
              </a:lnSpc>
            </a:pPr>
            <a:r>
              <a:rPr lang="en-US" sz="3341">
                <a:solidFill>
                  <a:srgbClr val="000000"/>
                </a:solidFill>
                <a:latin typeface="Sniglet"/>
              </a:rPr>
              <a:t>Descriptive analysis tells us </a:t>
            </a:r>
            <a:r>
              <a:rPr lang="en-US" sz="3341">
                <a:solidFill>
                  <a:srgbClr val="CB5F4D"/>
                </a:solidFill>
                <a:latin typeface="Sniglet"/>
              </a:rPr>
              <a:t>what happened. </a:t>
            </a:r>
            <a:r>
              <a:rPr lang="en-US" sz="3341">
                <a:solidFill>
                  <a:srgbClr val="000000"/>
                </a:solidFill>
                <a:latin typeface="Sniglet"/>
              </a:rPr>
              <a:t>This type of analysis helps describe or summarize quantitative data by presenting statistics. </a:t>
            </a:r>
          </a:p>
          <a:p>
            <a:pPr>
              <a:lnSpc>
                <a:spcPts val="4677"/>
              </a:lnSpc>
            </a:pPr>
            <a:r>
              <a:rPr lang="en-US" sz="3341">
                <a:solidFill>
                  <a:srgbClr val="000000"/>
                </a:solidFill>
                <a:latin typeface="Sniglet"/>
              </a:rPr>
              <a:t>example：distribution of sales across a group of employees and the average sales per employee. </a:t>
            </a:r>
          </a:p>
          <a:p>
            <a:pPr>
              <a:lnSpc>
                <a:spcPts val="4677"/>
              </a:lnSpc>
            </a:pPr>
          </a:p>
          <a:p>
            <a:pPr>
              <a:lnSpc>
                <a:spcPts val="4677"/>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69000"/>
          </a:blip>
          <a:srcRect l="0" t="7812" r="0" b="7812"/>
          <a:stretch>
            <a:fillRect/>
          </a:stretch>
        </p:blipFill>
        <p:spPr>
          <a:xfrm flipH="false" flipV="false">
            <a:off x="0" y="0"/>
            <a:ext cx="18288000" cy="10287000"/>
          </a:xfrm>
          <a:prstGeom prst="rect">
            <a:avLst/>
          </a:prstGeom>
        </p:spPr>
      </p:pic>
      <p:grpSp>
        <p:nvGrpSpPr>
          <p:cNvPr name="Group 3" id="3"/>
          <p:cNvGrpSpPr/>
          <p:nvPr/>
        </p:nvGrpSpPr>
        <p:grpSpPr>
          <a:xfrm rot="0">
            <a:off x="1028700" y="808337"/>
            <a:ext cx="7165354" cy="2092201"/>
            <a:chOff x="0" y="0"/>
            <a:chExt cx="9553805" cy="2789601"/>
          </a:xfrm>
        </p:grpSpPr>
        <p:grpSp>
          <p:nvGrpSpPr>
            <p:cNvPr name="Group 4" id="4"/>
            <p:cNvGrpSpPr/>
            <p:nvPr/>
          </p:nvGrpSpPr>
          <p:grpSpPr>
            <a:xfrm rot="0">
              <a:off x="1394800" y="328694"/>
              <a:ext cx="8159004" cy="2132212"/>
              <a:chOff x="0" y="0"/>
              <a:chExt cx="3530081" cy="922525"/>
            </a:xfrm>
          </p:grpSpPr>
          <p:sp>
            <p:nvSpPr>
              <p:cNvPr name="Freeform 5" id="5"/>
              <p:cNvSpPr/>
              <p:nvPr/>
            </p:nvSpPr>
            <p:spPr>
              <a:xfrm flipH="false" flipV="false" rot="0">
                <a:off x="0" y="0"/>
                <a:ext cx="3530081" cy="922525"/>
              </a:xfrm>
              <a:custGeom>
                <a:avLst/>
                <a:gdLst/>
                <a:ahLst/>
                <a:cxnLst/>
                <a:rect r="r" b="b" t="t" l="l"/>
                <a:pathLst>
                  <a:path h="922525" w="3530081">
                    <a:moveTo>
                      <a:pt x="3405621" y="922525"/>
                    </a:moveTo>
                    <a:lnTo>
                      <a:pt x="124460" y="922525"/>
                    </a:lnTo>
                    <a:cubicBezTo>
                      <a:pt x="55880" y="922525"/>
                      <a:pt x="0" y="866644"/>
                      <a:pt x="0" y="798065"/>
                    </a:cubicBezTo>
                    <a:lnTo>
                      <a:pt x="0" y="124460"/>
                    </a:lnTo>
                    <a:cubicBezTo>
                      <a:pt x="0" y="55880"/>
                      <a:pt x="55880" y="0"/>
                      <a:pt x="124460" y="0"/>
                    </a:cubicBezTo>
                    <a:lnTo>
                      <a:pt x="3405621" y="0"/>
                    </a:lnTo>
                    <a:cubicBezTo>
                      <a:pt x="3474201" y="0"/>
                      <a:pt x="3530081" y="55880"/>
                      <a:pt x="3530081" y="124460"/>
                    </a:cubicBezTo>
                    <a:lnTo>
                      <a:pt x="3530081" y="798065"/>
                    </a:lnTo>
                    <a:cubicBezTo>
                      <a:pt x="3530081" y="866645"/>
                      <a:pt x="3474201" y="922525"/>
                      <a:pt x="3405621" y="922525"/>
                    </a:cubicBezTo>
                    <a:close/>
                  </a:path>
                </a:pathLst>
              </a:custGeom>
              <a:solidFill>
                <a:srgbClr val="F2DA66"/>
              </a:solidFill>
            </p:spPr>
          </p:sp>
        </p:grpSp>
        <p:grpSp>
          <p:nvGrpSpPr>
            <p:cNvPr name="Group 6" id="6"/>
            <p:cNvGrpSpPr/>
            <p:nvPr/>
          </p:nvGrpSpPr>
          <p:grpSpPr>
            <a:xfrm rot="0">
              <a:off x="0" y="0"/>
              <a:ext cx="2789601" cy="2789601"/>
              <a:chOff x="0" y="0"/>
              <a:chExt cx="6350000" cy="6350000"/>
            </a:xfrm>
          </p:grpSpPr>
          <p:sp>
            <p:nvSpPr>
              <p:cNvPr name="Freeform 7" id="7"/>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5F4D"/>
              </a:solidFill>
            </p:spPr>
          </p:sp>
        </p:grpSp>
      </p:grpSp>
      <p:sp>
        <p:nvSpPr>
          <p:cNvPr name="Freeform 8" id="8"/>
          <p:cNvSpPr/>
          <p:nvPr/>
        </p:nvSpPr>
        <p:spPr>
          <a:xfrm flipH="false" flipV="false" rot="0">
            <a:off x="1271427" y="1051065"/>
            <a:ext cx="1579646" cy="1579646"/>
          </a:xfrm>
          <a:custGeom>
            <a:avLst/>
            <a:gdLst/>
            <a:ahLst/>
            <a:cxnLst/>
            <a:rect r="r" b="b" t="t" l="l"/>
            <a:pathLst>
              <a:path h="1579646" w="1579646">
                <a:moveTo>
                  <a:pt x="0" y="0"/>
                </a:moveTo>
                <a:lnTo>
                  <a:pt x="1579647" y="0"/>
                </a:lnTo>
                <a:lnTo>
                  <a:pt x="1579647" y="1579646"/>
                </a:lnTo>
                <a:lnTo>
                  <a:pt x="0" y="15796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14402144" y="978691"/>
            <a:ext cx="2149647" cy="1432202"/>
          </a:xfrm>
          <a:custGeom>
            <a:avLst/>
            <a:gdLst/>
            <a:ahLst/>
            <a:cxnLst/>
            <a:rect r="r" b="b" t="t" l="l"/>
            <a:pathLst>
              <a:path h="1432202" w="2149647">
                <a:moveTo>
                  <a:pt x="0" y="0"/>
                </a:moveTo>
                <a:lnTo>
                  <a:pt x="2149647" y="0"/>
                </a:lnTo>
                <a:lnTo>
                  <a:pt x="2149647" y="1432202"/>
                </a:lnTo>
                <a:lnTo>
                  <a:pt x="0" y="143220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411505">
            <a:off x="8640214" y="7591317"/>
            <a:ext cx="1926836" cy="1283755"/>
          </a:xfrm>
          <a:custGeom>
            <a:avLst/>
            <a:gdLst/>
            <a:ahLst/>
            <a:cxnLst/>
            <a:rect r="r" b="b" t="t" l="l"/>
            <a:pathLst>
              <a:path h="1283755" w="1926836">
                <a:moveTo>
                  <a:pt x="0" y="0"/>
                </a:moveTo>
                <a:lnTo>
                  <a:pt x="1926836" y="0"/>
                </a:lnTo>
                <a:lnTo>
                  <a:pt x="1926836" y="1283754"/>
                </a:lnTo>
                <a:lnTo>
                  <a:pt x="0" y="128375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15045709" y="5091020"/>
            <a:ext cx="2213591" cy="2389842"/>
          </a:xfrm>
          <a:custGeom>
            <a:avLst/>
            <a:gdLst/>
            <a:ahLst/>
            <a:cxnLst/>
            <a:rect r="r" b="b" t="t" l="l"/>
            <a:pathLst>
              <a:path h="2389842" w="2213591">
                <a:moveTo>
                  <a:pt x="0" y="0"/>
                </a:moveTo>
                <a:lnTo>
                  <a:pt x="2213591" y="0"/>
                </a:lnTo>
                <a:lnTo>
                  <a:pt x="2213591" y="2389842"/>
                </a:lnTo>
                <a:lnTo>
                  <a:pt x="0" y="23898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11976372" y="8162151"/>
            <a:ext cx="1646750" cy="1646750"/>
          </a:xfrm>
          <a:custGeom>
            <a:avLst/>
            <a:gdLst/>
            <a:ahLst/>
            <a:cxnLst/>
            <a:rect r="r" b="b" t="t" l="l"/>
            <a:pathLst>
              <a:path h="1646750" w="1646750">
                <a:moveTo>
                  <a:pt x="0" y="0"/>
                </a:moveTo>
                <a:lnTo>
                  <a:pt x="1646750" y="0"/>
                </a:lnTo>
                <a:lnTo>
                  <a:pt x="1646750" y="1646750"/>
                </a:lnTo>
                <a:lnTo>
                  <a:pt x="0" y="164675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3" id="13"/>
          <p:cNvSpPr txBox="true"/>
          <p:nvPr/>
        </p:nvSpPr>
        <p:spPr>
          <a:xfrm rot="0">
            <a:off x="3241695" y="1450200"/>
            <a:ext cx="5611429" cy="705176"/>
          </a:xfrm>
          <a:prstGeom prst="rect">
            <a:avLst/>
          </a:prstGeom>
        </p:spPr>
        <p:txBody>
          <a:bodyPr anchor="t" rtlCol="false" tIns="0" lIns="0" bIns="0" rIns="0">
            <a:spAutoFit/>
          </a:bodyPr>
          <a:lstStyle/>
          <a:p>
            <a:pPr>
              <a:lnSpc>
                <a:spcPts val="5782"/>
              </a:lnSpc>
            </a:pPr>
            <a:r>
              <a:rPr lang="en-US" sz="4130">
                <a:solidFill>
                  <a:srgbClr val="CB5F4D"/>
                </a:solidFill>
                <a:latin typeface="Fredoka One"/>
              </a:rPr>
              <a:t>Diagnostic Analysis </a:t>
            </a:r>
          </a:p>
        </p:txBody>
      </p:sp>
      <p:sp>
        <p:nvSpPr>
          <p:cNvPr name="TextBox 14" id="14"/>
          <p:cNvSpPr txBox="true"/>
          <p:nvPr/>
        </p:nvSpPr>
        <p:spPr>
          <a:xfrm rot="0">
            <a:off x="1271427" y="3351378"/>
            <a:ext cx="13130717" cy="4706213"/>
          </a:xfrm>
          <a:prstGeom prst="rect">
            <a:avLst/>
          </a:prstGeom>
        </p:spPr>
        <p:txBody>
          <a:bodyPr anchor="t" rtlCol="false" tIns="0" lIns="0" bIns="0" rIns="0">
            <a:spAutoFit/>
          </a:bodyPr>
          <a:lstStyle/>
          <a:p>
            <a:pPr algn="just">
              <a:lnSpc>
                <a:spcPts val="4677"/>
              </a:lnSpc>
            </a:pPr>
            <a:r>
              <a:rPr lang="en-US" sz="3341">
                <a:solidFill>
                  <a:srgbClr val="000000"/>
                </a:solidFill>
                <a:latin typeface="Sniglet"/>
              </a:rPr>
              <a:t>If the descriptive analysis determines the “what,” diagnostic analysis determines the </a:t>
            </a:r>
            <a:r>
              <a:rPr lang="en-US" sz="3341">
                <a:solidFill>
                  <a:srgbClr val="CB5F4D"/>
                </a:solidFill>
                <a:latin typeface="Sniglet"/>
              </a:rPr>
              <a:t>“why.”</a:t>
            </a:r>
            <a:r>
              <a:rPr lang="en-US" sz="3341">
                <a:solidFill>
                  <a:srgbClr val="000000"/>
                </a:solidFill>
                <a:latin typeface="Sniglet"/>
              </a:rPr>
              <a:t> </a:t>
            </a:r>
          </a:p>
          <a:p>
            <a:pPr algn="just">
              <a:lnSpc>
                <a:spcPts val="4677"/>
              </a:lnSpc>
            </a:pPr>
            <a:r>
              <a:rPr lang="en-US" sz="3341">
                <a:solidFill>
                  <a:srgbClr val="000000"/>
                </a:solidFill>
                <a:latin typeface="Sniglet"/>
              </a:rPr>
              <a:t>example：</a:t>
            </a:r>
            <a:r>
              <a:rPr lang="en-US" sz="3341">
                <a:solidFill>
                  <a:srgbClr val="000000"/>
                </a:solidFill>
                <a:latin typeface="Sniglet"/>
              </a:rPr>
              <a:t> an unusual influx of patients in a hospital, many of these patients shared symptoms of a particular virus. Diagnostic analysis can help you determine that an infectious agent led to the influx of patients.</a:t>
            </a:r>
          </a:p>
          <a:p>
            <a:pPr algn="just">
              <a:lnSpc>
                <a:spcPts val="4677"/>
              </a:lnSpc>
            </a:pPr>
          </a:p>
          <a:p>
            <a:pPr algn="just">
              <a:lnSpc>
                <a:spcPts val="4677"/>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69000"/>
          </a:blip>
          <a:srcRect l="0" t="7812" r="0" b="7812"/>
          <a:stretch>
            <a:fillRect/>
          </a:stretch>
        </p:blipFill>
        <p:spPr>
          <a:xfrm flipH="false" flipV="false">
            <a:off x="0" y="0"/>
            <a:ext cx="18288000" cy="10287000"/>
          </a:xfrm>
          <a:prstGeom prst="rect">
            <a:avLst/>
          </a:prstGeom>
        </p:spPr>
      </p:pic>
      <p:grpSp>
        <p:nvGrpSpPr>
          <p:cNvPr name="Group 3" id="3"/>
          <p:cNvGrpSpPr/>
          <p:nvPr/>
        </p:nvGrpSpPr>
        <p:grpSpPr>
          <a:xfrm rot="0">
            <a:off x="1028700" y="808337"/>
            <a:ext cx="7165354" cy="2092201"/>
            <a:chOff x="0" y="0"/>
            <a:chExt cx="9553805" cy="2789601"/>
          </a:xfrm>
        </p:grpSpPr>
        <p:grpSp>
          <p:nvGrpSpPr>
            <p:cNvPr name="Group 4" id="4"/>
            <p:cNvGrpSpPr/>
            <p:nvPr/>
          </p:nvGrpSpPr>
          <p:grpSpPr>
            <a:xfrm rot="0">
              <a:off x="1394800" y="328694"/>
              <a:ext cx="8159004" cy="2132212"/>
              <a:chOff x="0" y="0"/>
              <a:chExt cx="3530081" cy="922525"/>
            </a:xfrm>
          </p:grpSpPr>
          <p:sp>
            <p:nvSpPr>
              <p:cNvPr name="Freeform 5" id="5"/>
              <p:cNvSpPr/>
              <p:nvPr/>
            </p:nvSpPr>
            <p:spPr>
              <a:xfrm flipH="false" flipV="false" rot="0">
                <a:off x="0" y="0"/>
                <a:ext cx="3530081" cy="922525"/>
              </a:xfrm>
              <a:custGeom>
                <a:avLst/>
                <a:gdLst/>
                <a:ahLst/>
                <a:cxnLst/>
                <a:rect r="r" b="b" t="t" l="l"/>
                <a:pathLst>
                  <a:path h="922525" w="3530081">
                    <a:moveTo>
                      <a:pt x="3405621" y="922525"/>
                    </a:moveTo>
                    <a:lnTo>
                      <a:pt x="124460" y="922525"/>
                    </a:lnTo>
                    <a:cubicBezTo>
                      <a:pt x="55880" y="922525"/>
                      <a:pt x="0" y="866644"/>
                      <a:pt x="0" y="798065"/>
                    </a:cubicBezTo>
                    <a:lnTo>
                      <a:pt x="0" y="124460"/>
                    </a:lnTo>
                    <a:cubicBezTo>
                      <a:pt x="0" y="55880"/>
                      <a:pt x="55880" y="0"/>
                      <a:pt x="124460" y="0"/>
                    </a:cubicBezTo>
                    <a:lnTo>
                      <a:pt x="3405621" y="0"/>
                    </a:lnTo>
                    <a:cubicBezTo>
                      <a:pt x="3474201" y="0"/>
                      <a:pt x="3530081" y="55880"/>
                      <a:pt x="3530081" y="124460"/>
                    </a:cubicBezTo>
                    <a:lnTo>
                      <a:pt x="3530081" y="798065"/>
                    </a:lnTo>
                    <a:cubicBezTo>
                      <a:pt x="3530081" y="866645"/>
                      <a:pt x="3474201" y="922525"/>
                      <a:pt x="3405621" y="922525"/>
                    </a:cubicBezTo>
                    <a:close/>
                  </a:path>
                </a:pathLst>
              </a:custGeom>
              <a:solidFill>
                <a:srgbClr val="F2DA66"/>
              </a:solidFill>
            </p:spPr>
          </p:sp>
        </p:grpSp>
        <p:grpSp>
          <p:nvGrpSpPr>
            <p:cNvPr name="Group 6" id="6"/>
            <p:cNvGrpSpPr/>
            <p:nvPr/>
          </p:nvGrpSpPr>
          <p:grpSpPr>
            <a:xfrm rot="0">
              <a:off x="0" y="0"/>
              <a:ext cx="2789601" cy="2789601"/>
              <a:chOff x="0" y="0"/>
              <a:chExt cx="6350000" cy="6350000"/>
            </a:xfrm>
          </p:grpSpPr>
          <p:sp>
            <p:nvSpPr>
              <p:cNvPr name="Freeform 7" id="7"/>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5F4D"/>
              </a:solidFill>
            </p:spPr>
          </p:sp>
        </p:grpSp>
      </p:grpSp>
      <p:sp>
        <p:nvSpPr>
          <p:cNvPr name="Freeform 8" id="8"/>
          <p:cNvSpPr/>
          <p:nvPr/>
        </p:nvSpPr>
        <p:spPr>
          <a:xfrm flipH="false" flipV="false" rot="0">
            <a:off x="1271427" y="1051065"/>
            <a:ext cx="1579646" cy="1579646"/>
          </a:xfrm>
          <a:custGeom>
            <a:avLst/>
            <a:gdLst/>
            <a:ahLst/>
            <a:cxnLst/>
            <a:rect r="r" b="b" t="t" l="l"/>
            <a:pathLst>
              <a:path h="1579646" w="1579646">
                <a:moveTo>
                  <a:pt x="0" y="0"/>
                </a:moveTo>
                <a:lnTo>
                  <a:pt x="1579647" y="0"/>
                </a:lnTo>
                <a:lnTo>
                  <a:pt x="1579647" y="1579646"/>
                </a:lnTo>
                <a:lnTo>
                  <a:pt x="0" y="15796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374649">
            <a:off x="14550875" y="6324712"/>
            <a:ext cx="2346936" cy="2220788"/>
          </a:xfrm>
          <a:custGeom>
            <a:avLst/>
            <a:gdLst/>
            <a:ahLst/>
            <a:cxnLst/>
            <a:rect r="r" b="b" t="t" l="l"/>
            <a:pathLst>
              <a:path h="2220788" w="2346936">
                <a:moveTo>
                  <a:pt x="0" y="0"/>
                </a:moveTo>
                <a:lnTo>
                  <a:pt x="2346936" y="0"/>
                </a:lnTo>
                <a:lnTo>
                  <a:pt x="2346936" y="2220787"/>
                </a:lnTo>
                <a:lnTo>
                  <a:pt x="0" y="22207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374649">
            <a:off x="9926150" y="8237499"/>
            <a:ext cx="1023025" cy="968037"/>
          </a:xfrm>
          <a:custGeom>
            <a:avLst/>
            <a:gdLst/>
            <a:ahLst/>
            <a:cxnLst/>
            <a:rect r="r" b="b" t="t" l="l"/>
            <a:pathLst>
              <a:path h="968037" w="1023025">
                <a:moveTo>
                  <a:pt x="0" y="0"/>
                </a:moveTo>
                <a:lnTo>
                  <a:pt x="1023025" y="0"/>
                </a:lnTo>
                <a:lnTo>
                  <a:pt x="1023025" y="968038"/>
                </a:lnTo>
                <a:lnTo>
                  <a:pt x="0" y="9680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496390">
            <a:off x="15814753" y="3581139"/>
            <a:ext cx="1437902" cy="1360615"/>
          </a:xfrm>
          <a:custGeom>
            <a:avLst/>
            <a:gdLst/>
            <a:ahLst/>
            <a:cxnLst/>
            <a:rect r="r" b="b" t="t" l="l"/>
            <a:pathLst>
              <a:path h="1360615" w="1437902">
                <a:moveTo>
                  <a:pt x="0" y="0"/>
                </a:moveTo>
                <a:lnTo>
                  <a:pt x="1437902" y="0"/>
                </a:lnTo>
                <a:lnTo>
                  <a:pt x="1437902" y="1360615"/>
                </a:lnTo>
                <a:lnTo>
                  <a:pt x="0" y="136061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496390">
            <a:off x="11850204" y="6300038"/>
            <a:ext cx="1437902" cy="1360615"/>
          </a:xfrm>
          <a:custGeom>
            <a:avLst/>
            <a:gdLst/>
            <a:ahLst/>
            <a:cxnLst/>
            <a:rect r="r" b="b" t="t" l="l"/>
            <a:pathLst>
              <a:path h="1360615" w="1437902">
                <a:moveTo>
                  <a:pt x="0" y="0"/>
                </a:moveTo>
                <a:lnTo>
                  <a:pt x="1437902" y="0"/>
                </a:lnTo>
                <a:lnTo>
                  <a:pt x="1437902" y="1360615"/>
                </a:lnTo>
                <a:lnTo>
                  <a:pt x="0" y="136061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3210356" y="1447388"/>
            <a:ext cx="5733410" cy="728374"/>
          </a:xfrm>
          <a:prstGeom prst="rect">
            <a:avLst/>
          </a:prstGeom>
        </p:spPr>
        <p:txBody>
          <a:bodyPr anchor="t" rtlCol="false" tIns="0" lIns="0" bIns="0" rIns="0">
            <a:spAutoFit/>
          </a:bodyPr>
          <a:lstStyle/>
          <a:p>
            <a:pPr>
              <a:lnSpc>
                <a:spcPts val="5907"/>
              </a:lnSpc>
            </a:pPr>
            <a:r>
              <a:rPr lang="en-US" sz="4219">
                <a:solidFill>
                  <a:srgbClr val="CB5F4D"/>
                </a:solidFill>
                <a:latin typeface="Fredoka One"/>
              </a:rPr>
              <a:t>Predictive Analysis</a:t>
            </a:r>
          </a:p>
        </p:txBody>
      </p:sp>
      <p:sp>
        <p:nvSpPr>
          <p:cNvPr name="TextBox 14" id="14"/>
          <p:cNvSpPr txBox="true"/>
          <p:nvPr/>
        </p:nvSpPr>
        <p:spPr>
          <a:xfrm rot="0">
            <a:off x="1499087" y="3412888"/>
            <a:ext cx="11879428" cy="3347776"/>
          </a:xfrm>
          <a:prstGeom prst="rect">
            <a:avLst/>
          </a:prstGeom>
        </p:spPr>
        <p:txBody>
          <a:bodyPr anchor="t" rtlCol="false" tIns="0" lIns="0" bIns="0" rIns="0">
            <a:spAutoFit/>
          </a:bodyPr>
          <a:lstStyle/>
          <a:p>
            <a:pPr algn="just">
              <a:lnSpc>
                <a:spcPts val="4476"/>
              </a:lnSpc>
            </a:pPr>
            <a:r>
              <a:rPr lang="en-US" sz="3197">
                <a:solidFill>
                  <a:srgbClr val="000000"/>
                </a:solidFill>
                <a:latin typeface="Sniglet"/>
              </a:rPr>
              <a:t>Predictive analytics uses data to form </a:t>
            </a:r>
            <a:r>
              <a:rPr lang="en-US" sz="3197">
                <a:solidFill>
                  <a:srgbClr val="CB5F4D"/>
                </a:solidFill>
                <a:latin typeface="Sniglet"/>
              </a:rPr>
              <a:t>projections about the future.</a:t>
            </a:r>
            <a:r>
              <a:rPr lang="en-US" sz="3197">
                <a:solidFill>
                  <a:srgbClr val="000000"/>
                </a:solidFill>
                <a:latin typeface="Sniglet"/>
              </a:rPr>
              <a:t> </a:t>
            </a:r>
          </a:p>
          <a:p>
            <a:pPr algn="just">
              <a:lnSpc>
                <a:spcPts val="4476"/>
              </a:lnSpc>
            </a:pPr>
            <a:r>
              <a:rPr lang="en-US" sz="3197">
                <a:solidFill>
                  <a:srgbClr val="000000"/>
                </a:solidFill>
                <a:latin typeface="Sniglet"/>
              </a:rPr>
              <a:t>example：</a:t>
            </a:r>
            <a:r>
              <a:rPr lang="en-US" sz="3197">
                <a:solidFill>
                  <a:srgbClr val="000000"/>
                </a:solidFill>
                <a:latin typeface="Sniglet"/>
              </a:rPr>
              <a:t> a given product has had its best sales during the months of September and October each year, leading you to predict a similar high point during the upcoming year.</a:t>
            </a:r>
          </a:p>
          <a:p>
            <a:pPr algn="just">
              <a:lnSpc>
                <a:spcPts val="4476"/>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69000"/>
          </a:blip>
          <a:srcRect l="0" t="7812" r="0" b="7812"/>
          <a:stretch>
            <a:fillRect/>
          </a:stretch>
        </p:blipFill>
        <p:spPr>
          <a:xfrm flipH="false" flipV="false">
            <a:off x="0" y="0"/>
            <a:ext cx="18288000" cy="10287000"/>
          </a:xfrm>
          <a:prstGeom prst="rect">
            <a:avLst/>
          </a:prstGeom>
        </p:spPr>
      </p:pic>
      <p:grpSp>
        <p:nvGrpSpPr>
          <p:cNvPr name="Group 3" id="3"/>
          <p:cNvGrpSpPr/>
          <p:nvPr/>
        </p:nvGrpSpPr>
        <p:grpSpPr>
          <a:xfrm rot="0">
            <a:off x="1028700" y="808337"/>
            <a:ext cx="7165354" cy="2092201"/>
            <a:chOff x="0" y="0"/>
            <a:chExt cx="9553805" cy="2789601"/>
          </a:xfrm>
        </p:grpSpPr>
        <p:grpSp>
          <p:nvGrpSpPr>
            <p:cNvPr name="Group 4" id="4"/>
            <p:cNvGrpSpPr/>
            <p:nvPr/>
          </p:nvGrpSpPr>
          <p:grpSpPr>
            <a:xfrm rot="0">
              <a:off x="1394800" y="328694"/>
              <a:ext cx="8159004" cy="2132212"/>
              <a:chOff x="0" y="0"/>
              <a:chExt cx="3530081" cy="922525"/>
            </a:xfrm>
          </p:grpSpPr>
          <p:sp>
            <p:nvSpPr>
              <p:cNvPr name="Freeform 5" id="5"/>
              <p:cNvSpPr/>
              <p:nvPr/>
            </p:nvSpPr>
            <p:spPr>
              <a:xfrm flipH="false" flipV="false" rot="0">
                <a:off x="0" y="0"/>
                <a:ext cx="3530081" cy="922525"/>
              </a:xfrm>
              <a:custGeom>
                <a:avLst/>
                <a:gdLst/>
                <a:ahLst/>
                <a:cxnLst/>
                <a:rect r="r" b="b" t="t" l="l"/>
                <a:pathLst>
                  <a:path h="922525" w="3530081">
                    <a:moveTo>
                      <a:pt x="3405621" y="922525"/>
                    </a:moveTo>
                    <a:lnTo>
                      <a:pt x="124460" y="922525"/>
                    </a:lnTo>
                    <a:cubicBezTo>
                      <a:pt x="55880" y="922525"/>
                      <a:pt x="0" y="866644"/>
                      <a:pt x="0" y="798065"/>
                    </a:cubicBezTo>
                    <a:lnTo>
                      <a:pt x="0" y="124460"/>
                    </a:lnTo>
                    <a:cubicBezTo>
                      <a:pt x="0" y="55880"/>
                      <a:pt x="55880" y="0"/>
                      <a:pt x="124460" y="0"/>
                    </a:cubicBezTo>
                    <a:lnTo>
                      <a:pt x="3405621" y="0"/>
                    </a:lnTo>
                    <a:cubicBezTo>
                      <a:pt x="3474201" y="0"/>
                      <a:pt x="3530081" y="55880"/>
                      <a:pt x="3530081" y="124460"/>
                    </a:cubicBezTo>
                    <a:lnTo>
                      <a:pt x="3530081" y="798065"/>
                    </a:lnTo>
                    <a:cubicBezTo>
                      <a:pt x="3530081" y="866645"/>
                      <a:pt x="3474201" y="922525"/>
                      <a:pt x="3405621" y="922525"/>
                    </a:cubicBezTo>
                    <a:close/>
                  </a:path>
                </a:pathLst>
              </a:custGeom>
              <a:solidFill>
                <a:srgbClr val="F2DA66"/>
              </a:solidFill>
            </p:spPr>
          </p:sp>
        </p:grpSp>
        <p:grpSp>
          <p:nvGrpSpPr>
            <p:cNvPr name="Group 6" id="6"/>
            <p:cNvGrpSpPr/>
            <p:nvPr/>
          </p:nvGrpSpPr>
          <p:grpSpPr>
            <a:xfrm rot="0">
              <a:off x="0" y="0"/>
              <a:ext cx="2789601" cy="2789601"/>
              <a:chOff x="0" y="0"/>
              <a:chExt cx="6350000" cy="6350000"/>
            </a:xfrm>
          </p:grpSpPr>
          <p:sp>
            <p:nvSpPr>
              <p:cNvPr name="Freeform 7" id="7"/>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B5F4D"/>
              </a:solidFill>
            </p:spPr>
          </p:sp>
        </p:grpSp>
      </p:grpSp>
      <p:sp>
        <p:nvSpPr>
          <p:cNvPr name="Freeform 8" id="8"/>
          <p:cNvSpPr/>
          <p:nvPr/>
        </p:nvSpPr>
        <p:spPr>
          <a:xfrm flipH="false" flipV="false" rot="0">
            <a:off x="1271427" y="1051065"/>
            <a:ext cx="1579646" cy="1579646"/>
          </a:xfrm>
          <a:custGeom>
            <a:avLst/>
            <a:gdLst/>
            <a:ahLst/>
            <a:cxnLst/>
            <a:rect r="r" b="b" t="t" l="l"/>
            <a:pathLst>
              <a:path h="1579646" w="1579646">
                <a:moveTo>
                  <a:pt x="0" y="0"/>
                </a:moveTo>
                <a:lnTo>
                  <a:pt x="1579647" y="0"/>
                </a:lnTo>
                <a:lnTo>
                  <a:pt x="1579647" y="1579646"/>
                </a:lnTo>
                <a:lnTo>
                  <a:pt x="0" y="15796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978595">
            <a:off x="6857467" y="8352116"/>
            <a:ext cx="2495517" cy="1812369"/>
          </a:xfrm>
          <a:custGeom>
            <a:avLst/>
            <a:gdLst/>
            <a:ahLst/>
            <a:cxnLst/>
            <a:rect r="r" b="b" t="t" l="l"/>
            <a:pathLst>
              <a:path h="1812369" w="2495517">
                <a:moveTo>
                  <a:pt x="0" y="0"/>
                </a:moveTo>
                <a:lnTo>
                  <a:pt x="2495517" y="0"/>
                </a:lnTo>
                <a:lnTo>
                  <a:pt x="2495517" y="1812368"/>
                </a:lnTo>
                <a:lnTo>
                  <a:pt x="0" y="18123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367976">
            <a:off x="15037386" y="4684427"/>
            <a:ext cx="3265096" cy="2371276"/>
          </a:xfrm>
          <a:custGeom>
            <a:avLst/>
            <a:gdLst/>
            <a:ahLst/>
            <a:cxnLst/>
            <a:rect r="r" b="b" t="t" l="l"/>
            <a:pathLst>
              <a:path h="2371276" w="3265096">
                <a:moveTo>
                  <a:pt x="0" y="0"/>
                </a:moveTo>
                <a:lnTo>
                  <a:pt x="3265097" y="0"/>
                </a:lnTo>
                <a:lnTo>
                  <a:pt x="3265097" y="2371276"/>
                </a:lnTo>
                <a:lnTo>
                  <a:pt x="0" y="23712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950832">
            <a:off x="8778923" y="6194632"/>
            <a:ext cx="2832909" cy="2057400"/>
          </a:xfrm>
          <a:custGeom>
            <a:avLst/>
            <a:gdLst/>
            <a:ahLst/>
            <a:cxnLst/>
            <a:rect r="r" b="b" t="t" l="l"/>
            <a:pathLst>
              <a:path h="2057400" w="2832909">
                <a:moveTo>
                  <a:pt x="0" y="0"/>
                </a:moveTo>
                <a:lnTo>
                  <a:pt x="2832909" y="0"/>
                </a:lnTo>
                <a:lnTo>
                  <a:pt x="2832909" y="2057400"/>
                </a:lnTo>
                <a:lnTo>
                  <a:pt x="0" y="20574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745710">
            <a:off x="14241562" y="131087"/>
            <a:ext cx="4046438" cy="2938726"/>
          </a:xfrm>
          <a:custGeom>
            <a:avLst/>
            <a:gdLst/>
            <a:ahLst/>
            <a:cxnLst/>
            <a:rect r="r" b="b" t="t" l="l"/>
            <a:pathLst>
              <a:path h="2938726" w="4046438">
                <a:moveTo>
                  <a:pt x="0" y="0"/>
                </a:moveTo>
                <a:lnTo>
                  <a:pt x="4046438" y="0"/>
                </a:lnTo>
                <a:lnTo>
                  <a:pt x="4046438" y="2938726"/>
                </a:lnTo>
                <a:lnTo>
                  <a:pt x="0" y="293872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667700">
            <a:off x="12267597" y="7217905"/>
            <a:ext cx="2500710" cy="1816141"/>
          </a:xfrm>
          <a:custGeom>
            <a:avLst/>
            <a:gdLst/>
            <a:ahLst/>
            <a:cxnLst/>
            <a:rect r="r" b="b" t="t" l="l"/>
            <a:pathLst>
              <a:path h="1816141" w="2500710">
                <a:moveTo>
                  <a:pt x="0" y="0"/>
                </a:moveTo>
                <a:lnTo>
                  <a:pt x="2500710" y="0"/>
                </a:lnTo>
                <a:lnTo>
                  <a:pt x="2500710" y="1816141"/>
                </a:lnTo>
                <a:lnTo>
                  <a:pt x="0" y="181614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4" id="14"/>
          <p:cNvSpPr txBox="true"/>
          <p:nvPr/>
        </p:nvSpPr>
        <p:spPr>
          <a:xfrm rot="0">
            <a:off x="3234668" y="1469740"/>
            <a:ext cx="7136489" cy="666096"/>
          </a:xfrm>
          <a:prstGeom prst="rect">
            <a:avLst/>
          </a:prstGeom>
        </p:spPr>
        <p:txBody>
          <a:bodyPr anchor="t" rtlCol="false" tIns="0" lIns="0" bIns="0" rIns="0">
            <a:spAutoFit/>
          </a:bodyPr>
          <a:lstStyle/>
          <a:p>
            <a:pPr>
              <a:lnSpc>
                <a:spcPts val="5423"/>
              </a:lnSpc>
            </a:pPr>
            <a:r>
              <a:rPr lang="en-US" sz="3873">
                <a:solidFill>
                  <a:srgbClr val="CB5F4D"/>
                </a:solidFill>
                <a:latin typeface="Fredoka One"/>
              </a:rPr>
              <a:t>Prescriptive Analysis </a:t>
            </a:r>
          </a:p>
        </p:txBody>
      </p:sp>
      <p:sp>
        <p:nvSpPr>
          <p:cNvPr name="TextBox 15" id="15"/>
          <p:cNvSpPr txBox="true"/>
          <p:nvPr/>
        </p:nvSpPr>
        <p:spPr>
          <a:xfrm rot="0">
            <a:off x="1271427" y="3165215"/>
            <a:ext cx="12701310" cy="5296763"/>
          </a:xfrm>
          <a:prstGeom prst="rect">
            <a:avLst/>
          </a:prstGeom>
        </p:spPr>
        <p:txBody>
          <a:bodyPr anchor="t" rtlCol="false" tIns="0" lIns="0" bIns="0" rIns="0">
            <a:spAutoFit/>
          </a:bodyPr>
          <a:lstStyle/>
          <a:p>
            <a:pPr>
              <a:lnSpc>
                <a:spcPts val="4677"/>
              </a:lnSpc>
            </a:pPr>
            <a:r>
              <a:rPr lang="en-US" sz="3341">
                <a:solidFill>
                  <a:srgbClr val="000000"/>
                </a:solidFill>
                <a:latin typeface="Sniglet"/>
              </a:rPr>
              <a:t>Prescriptive analysis takes all the insights gathered from the first three types of analysis and uses them to </a:t>
            </a:r>
            <a:r>
              <a:rPr lang="en-US" sz="3341">
                <a:solidFill>
                  <a:srgbClr val="CB5F4D"/>
                </a:solidFill>
                <a:latin typeface="Sniglet"/>
              </a:rPr>
              <a:t>form recommendations for how you should act.</a:t>
            </a:r>
            <a:r>
              <a:rPr lang="en-US" sz="3341">
                <a:solidFill>
                  <a:srgbClr val="000000"/>
                </a:solidFill>
                <a:latin typeface="Sniglet"/>
              </a:rPr>
              <a:t> </a:t>
            </a:r>
          </a:p>
          <a:p>
            <a:pPr>
              <a:lnSpc>
                <a:spcPts val="4677"/>
              </a:lnSpc>
            </a:pPr>
            <a:r>
              <a:rPr lang="en-US" sz="3341">
                <a:solidFill>
                  <a:srgbClr val="000000"/>
                </a:solidFill>
                <a:latin typeface="Sniglet"/>
              </a:rPr>
              <a:t>Using our previous example, this type of analysis might suggest a market plan to build on the success of the high sales months and harness new growth opportunities in the slower months. </a:t>
            </a:r>
          </a:p>
          <a:p>
            <a:pPr>
              <a:lnSpc>
                <a:spcPts val="4677"/>
              </a:lnSpc>
            </a:pPr>
          </a:p>
          <a:p>
            <a:pPr>
              <a:lnSpc>
                <a:spcPts val="4677"/>
              </a:lnSpc>
            </a:pPr>
          </a:p>
          <a:p>
            <a:pPr>
              <a:lnSpc>
                <a:spcPts val="4677"/>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BF9F5"/>
        </a:solidFill>
      </p:bgPr>
    </p:bg>
    <p:spTree>
      <p:nvGrpSpPr>
        <p:cNvPr id="1" name=""/>
        <p:cNvGrpSpPr/>
        <p:nvPr/>
      </p:nvGrpSpPr>
      <p:grpSpPr>
        <a:xfrm>
          <a:off x="0" y="0"/>
          <a:ext cx="0" cy="0"/>
          <a:chOff x="0" y="0"/>
          <a:chExt cx="0" cy="0"/>
        </a:xfrm>
      </p:grpSpPr>
      <p:sp>
        <p:nvSpPr>
          <p:cNvPr name="TextBox 2" id="2"/>
          <p:cNvSpPr txBox="true"/>
          <p:nvPr/>
        </p:nvSpPr>
        <p:spPr>
          <a:xfrm rot="0">
            <a:off x="1028700" y="4471035"/>
            <a:ext cx="16230600" cy="1991360"/>
          </a:xfrm>
          <a:prstGeom prst="rect">
            <a:avLst/>
          </a:prstGeom>
        </p:spPr>
        <p:txBody>
          <a:bodyPr anchor="t" rtlCol="false" tIns="0" lIns="0" bIns="0" rIns="0">
            <a:spAutoFit/>
          </a:bodyPr>
          <a:lstStyle/>
          <a:p>
            <a:pPr algn="ctr" marL="0" indent="0" lvl="0">
              <a:lnSpc>
                <a:spcPts val="7840"/>
              </a:lnSpc>
              <a:spcBef>
                <a:spcPct val="0"/>
              </a:spcBef>
            </a:pPr>
            <a:r>
              <a:rPr lang="en-US" sz="5600">
                <a:solidFill>
                  <a:srgbClr val="000000"/>
                </a:solidFill>
                <a:latin typeface="IreneFlorentina"/>
              </a:rPr>
              <a:t>How do we usually visualize our data?</a:t>
            </a:r>
          </a:p>
        </p:txBody>
      </p:sp>
      <p:sp>
        <p:nvSpPr>
          <p:cNvPr name="Freeform 3" id="3"/>
          <p:cNvSpPr/>
          <p:nvPr/>
        </p:nvSpPr>
        <p:spPr>
          <a:xfrm flipH="false" flipV="false" rot="1809516">
            <a:off x="-912025" y="6314655"/>
            <a:ext cx="7315200" cy="3882950"/>
          </a:xfrm>
          <a:custGeom>
            <a:avLst/>
            <a:gdLst/>
            <a:ahLst/>
            <a:cxnLst/>
            <a:rect r="r" b="b" t="t" l="l"/>
            <a:pathLst>
              <a:path h="3882950" w="7315200">
                <a:moveTo>
                  <a:pt x="0" y="0"/>
                </a:moveTo>
                <a:lnTo>
                  <a:pt x="7315200" y="0"/>
                </a:lnTo>
                <a:lnTo>
                  <a:pt x="7315200" y="3882949"/>
                </a:lnTo>
                <a:lnTo>
                  <a:pt x="0" y="388294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3516215">
            <a:off x="1474259" y="-1764282"/>
            <a:ext cx="2542632" cy="5925625"/>
          </a:xfrm>
          <a:custGeom>
            <a:avLst/>
            <a:gdLst/>
            <a:ahLst/>
            <a:cxnLst/>
            <a:rect r="r" b="b" t="t" l="l"/>
            <a:pathLst>
              <a:path h="5925625" w="2542632">
                <a:moveTo>
                  <a:pt x="0" y="0"/>
                </a:moveTo>
                <a:lnTo>
                  <a:pt x="2542632" y="0"/>
                </a:lnTo>
                <a:lnTo>
                  <a:pt x="2542632" y="5925625"/>
                </a:lnTo>
                <a:lnTo>
                  <a:pt x="0" y="59256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8726189">
            <a:off x="12299356" y="-411427"/>
            <a:ext cx="6357135" cy="4114800"/>
          </a:xfrm>
          <a:custGeom>
            <a:avLst/>
            <a:gdLst/>
            <a:ahLst/>
            <a:cxnLst/>
            <a:rect r="r" b="b" t="t" l="l"/>
            <a:pathLst>
              <a:path h="4114800" w="6357135">
                <a:moveTo>
                  <a:pt x="0" y="0"/>
                </a:moveTo>
                <a:lnTo>
                  <a:pt x="6357135" y="0"/>
                </a:lnTo>
                <a:lnTo>
                  <a:pt x="635713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9804741">
            <a:off x="11826915" y="6000870"/>
            <a:ext cx="6663997" cy="4510519"/>
          </a:xfrm>
          <a:custGeom>
            <a:avLst/>
            <a:gdLst/>
            <a:ahLst/>
            <a:cxnLst/>
            <a:rect r="r" b="b" t="t" l="l"/>
            <a:pathLst>
              <a:path h="4510519" w="6663997">
                <a:moveTo>
                  <a:pt x="0" y="0"/>
                </a:moveTo>
                <a:lnTo>
                  <a:pt x="6663997" y="0"/>
                </a:lnTo>
                <a:lnTo>
                  <a:pt x="6663997" y="4510519"/>
                </a:lnTo>
                <a:lnTo>
                  <a:pt x="0" y="451051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8F4EF"/>
        </a:solidFill>
      </p:bgPr>
    </p:bg>
    <p:spTree>
      <p:nvGrpSpPr>
        <p:cNvPr id="1" name=""/>
        <p:cNvGrpSpPr/>
        <p:nvPr/>
      </p:nvGrpSpPr>
      <p:grpSpPr>
        <a:xfrm>
          <a:off x="0" y="0"/>
          <a:ext cx="0" cy="0"/>
          <a:chOff x="0" y="0"/>
          <a:chExt cx="0" cy="0"/>
        </a:xfrm>
      </p:grpSpPr>
      <p:sp>
        <p:nvSpPr>
          <p:cNvPr name="AutoShape 2" id="2"/>
          <p:cNvSpPr/>
          <p:nvPr/>
        </p:nvSpPr>
        <p:spPr>
          <a:xfrm rot="0">
            <a:off x="0" y="9626600"/>
            <a:ext cx="18288000" cy="0"/>
          </a:xfrm>
          <a:prstGeom prst="line">
            <a:avLst/>
          </a:prstGeom>
          <a:ln cap="rnd" w="19050">
            <a:solidFill>
              <a:srgbClr val="205745"/>
            </a:solidFill>
            <a:prstDash val="solid"/>
            <a:headEnd type="none" len="sm" w="sm"/>
            <a:tailEnd type="none" len="sm" w="sm"/>
          </a:ln>
        </p:spPr>
      </p:sp>
      <p:grpSp>
        <p:nvGrpSpPr>
          <p:cNvPr name="Group 3" id="3"/>
          <p:cNvGrpSpPr/>
          <p:nvPr/>
        </p:nvGrpSpPr>
        <p:grpSpPr>
          <a:xfrm rot="0">
            <a:off x="3899183" y="660400"/>
            <a:ext cx="5254342" cy="1060488"/>
            <a:chOff x="0" y="0"/>
            <a:chExt cx="1149350" cy="1149350"/>
          </a:xfrm>
        </p:grpSpPr>
        <p:sp>
          <p:nvSpPr>
            <p:cNvPr name="Freeform 4" id="4"/>
            <p:cNvSpPr/>
            <p:nvPr/>
          </p:nvSpPr>
          <p:spPr>
            <a:xfrm flipH="false" flipV="false" rot="0">
              <a:off x="0" y="0"/>
              <a:ext cx="3467603" cy="699869"/>
            </a:xfrm>
            <a:custGeom>
              <a:avLst/>
              <a:gdLst/>
              <a:ahLst/>
              <a:cxnLst/>
              <a:rect r="r" b="b" t="t" l="l"/>
              <a:pathLst>
                <a:path h="699869" w="3467603">
                  <a:moveTo>
                    <a:pt x="3467603" y="7733"/>
                  </a:moveTo>
                  <a:lnTo>
                    <a:pt x="3467603" y="0"/>
                  </a:lnTo>
                  <a:lnTo>
                    <a:pt x="19158" y="0"/>
                  </a:lnTo>
                  <a:lnTo>
                    <a:pt x="19158" y="3867"/>
                  </a:lnTo>
                  <a:lnTo>
                    <a:pt x="0" y="3867"/>
                  </a:lnTo>
                  <a:lnTo>
                    <a:pt x="0" y="699869"/>
                  </a:lnTo>
                  <a:lnTo>
                    <a:pt x="38316" y="699869"/>
                  </a:lnTo>
                  <a:lnTo>
                    <a:pt x="38316" y="564535"/>
                  </a:lnTo>
                  <a:lnTo>
                    <a:pt x="689689" y="564535"/>
                  </a:lnTo>
                  <a:lnTo>
                    <a:pt x="689689" y="699869"/>
                  </a:lnTo>
                  <a:lnTo>
                    <a:pt x="728005" y="699869"/>
                  </a:lnTo>
                  <a:lnTo>
                    <a:pt x="728005" y="564535"/>
                  </a:lnTo>
                  <a:lnTo>
                    <a:pt x="1379378" y="564535"/>
                  </a:lnTo>
                  <a:lnTo>
                    <a:pt x="1379378" y="699869"/>
                  </a:lnTo>
                  <a:lnTo>
                    <a:pt x="1417694" y="699869"/>
                  </a:lnTo>
                  <a:lnTo>
                    <a:pt x="1417694" y="564535"/>
                  </a:lnTo>
                  <a:lnTo>
                    <a:pt x="2069067" y="564535"/>
                  </a:lnTo>
                  <a:lnTo>
                    <a:pt x="2069067" y="699869"/>
                  </a:lnTo>
                  <a:lnTo>
                    <a:pt x="2107383" y="699869"/>
                  </a:lnTo>
                  <a:lnTo>
                    <a:pt x="2107383" y="564535"/>
                  </a:lnTo>
                  <a:lnTo>
                    <a:pt x="2758756" y="564535"/>
                  </a:lnTo>
                  <a:lnTo>
                    <a:pt x="2758756" y="699869"/>
                  </a:lnTo>
                  <a:lnTo>
                    <a:pt x="2797072" y="699869"/>
                  </a:lnTo>
                  <a:lnTo>
                    <a:pt x="2797072" y="564535"/>
                  </a:lnTo>
                  <a:lnTo>
                    <a:pt x="3467603" y="564535"/>
                  </a:lnTo>
                  <a:lnTo>
                    <a:pt x="3467603" y="556802"/>
                  </a:lnTo>
                  <a:lnTo>
                    <a:pt x="2797072" y="556802"/>
                  </a:lnTo>
                  <a:lnTo>
                    <a:pt x="2797072" y="425335"/>
                  </a:lnTo>
                  <a:lnTo>
                    <a:pt x="3467603" y="425335"/>
                  </a:lnTo>
                  <a:lnTo>
                    <a:pt x="3467603" y="417601"/>
                  </a:lnTo>
                  <a:lnTo>
                    <a:pt x="2797072" y="417601"/>
                  </a:lnTo>
                  <a:lnTo>
                    <a:pt x="2797072" y="286134"/>
                  </a:lnTo>
                  <a:lnTo>
                    <a:pt x="3467603" y="286134"/>
                  </a:lnTo>
                  <a:lnTo>
                    <a:pt x="3467603" y="278401"/>
                  </a:lnTo>
                  <a:lnTo>
                    <a:pt x="2797072" y="278401"/>
                  </a:lnTo>
                  <a:lnTo>
                    <a:pt x="2797072" y="146934"/>
                  </a:lnTo>
                  <a:lnTo>
                    <a:pt x="3467603" y="146934"/>
                  </a:lnTo>
                  <a:lnTo>
                    <a:pt x="3467603" y="139200"/>
                  </a:lnTo>
                  <a:lnTo>
                    <a:pt x="2797072" y="139200"/>
                  </a:lnTo>
                  <a:lnTo>
                    <a:pt x="2797072" y="7733"/>
                  </a:lnTo>
                  <a:lnTo>
                    <a:pt x="3467603" y="7733"/>
                  </a:lnTo>
                  <a:close/>
                  <a:moveTo>
                    <a:pt x="728005" y="139200"/>
                  </a:moveTo>
                  <a:lnTo>
                    <a:pt x="728005" y="7733"/>
                  </a:lnTo>
                  <a:lnTo>
                    <a:pt x="1379378" y="7733"/>
                  </a:lnTo>
                  <a:lnTo>
                    <a:pt x="1379378" y="139200"/>
                  </a:lnTo>
                  <a:lnTo>
                    <a:pt x="728005" y="139200"/>
                  </a:lnTo>
                  <a:close/>
                  <a:moveTo>
                    <a:pt x="1379378" y="146934"/>
                  </a:moveTo>
                  <a:lnTo>
                    <a:pt x="1379378" y="278401"/>
                  </a:lnTo>
                  <a:lnTo>
                    <a:pt x="728005" y="278401"/>
                  </a:lnTo>
                  <a:lnTo>
                    <a:pt x="728005" y="146934"/>
                  </a:lnTo>
                  <a:lnTo>
                    <a:pt x="1379378" y="146934"/>
                  </a:lnTo>
                  <a:close/>
                  <a:moveTo>
                    <a:pt x="689689" y="139200"/>
                  </a:moveTo>
                  <a:lnTo>
                    <a:pt x="38316" y="139200"/>
                  </a:lnTo>
                  <a:lnTo>
                    <a:pt x="38316" y="7733"/>
                  </a:lnTo>
                  <a:lnTo>
                    <a:pt x="689689" y="7733"/>
                  </a:lnTo>
                  <a:lnTo>
                    <a:pt x="689689" y="139200"/>
                  </a:lnTo>
                  <a:close/>
                  <a:moveTo>
                    <a:pt x="689689" y="146934"/>
                  </a:moveTo>
                  <a:lnTo>
                    <a:pt x="689689" y="278401"/>
                  </a:lnTo>
                  <a:lnTo>
                    <a:pt x="38316" y="278401"/>
                  </a:lnTo>
                  <a:lnTo>
                    <a:pt x="38316" y="146934"/>
                  </a:lnTo>
                  <a:lnTo>
                    <a:pt x="689689" y="146934"/>
                  </a:lnTo>
                  <a:close/>
                  <a:moveTo>
                    <a:pt x="689689" y="286134"/>
                  </a:moveTo>
                  <a:lnTo>
                    <a:pt x="689689" y="417601"/>
                  </a:lnTo>
                  <a:lnTo>
                    <a:pt x="38316" y="417601"/>
                  </a:lnTo>
                  <a:lnTo>
                    <a:pt x="38316" y="286134"/>
                  </a:lnTo>
                  <a:lnTo>
                    <a:pt x="689689" y="286134"/>
                  </a:lnTo>
                  <a:close/>
                  <a:moveTo>
                    <a:pt x="728005" y="286134"/>
                  </a:moveTo>
                  <a:lnTo>
                    <a:pt x="1379378" y="286134"/>
                  </a:lnTo>
                  <a:lnTo>
                    <a:pt x="1379378" y="417601"/>
                  </a:lnTo>
                  <a:lnTo>
                    <a:pt x="728005" y="417601"/>
                  </a:lnTo>
                  <a:lnTo>
                    <a:pt x="728005" y="286134"/>
                  </a:lnTo>
                  <a:close/>
                  <a:moveTo>
                    <a:pt x="1417694" y="286134"/>
                  </a:moveTo>
                  <a:lnTo>
                    <a:pt x="2069067" y="286134"/>
                  </a:lnTo>
                  <a:lnTo>
                    <a:pt x="2069067" y="417601"/>
                  </a:lnTo>
                  <a:lnTo>
                    <a:pt x="1417694" y="417601"/>
                  </a:lnTo>
                  <a:lnTo>
                    <a:pt x="1417694" y="286134"/>
                  </a:lnTo>
                  <a:close/>
                  <a:moveTo>
                    <a:pt x="1417694" y="278401"/>
                  </a:moveTo>
                  <a:lnTo>
                    <a:pt x="1417694" y="146934"/>
                  </a:lnTo>
                  <a:lnTo>
                    <a:pt x="2069067" y="146934"/>
                  </a:lnTo>
                  <a:lnTo>
                    <a:pt x="2069067" y="278401"/>
                  </a:lnTo>
                  <a:lnTo>
                    <a:pt x="1417694" y="278401"/>
                  </a:lnTo>
                  <a:close/>
                  <a:moveTo>
                    <a:pt x="1417694" y="139200"/>
                  </a:moveTo>
                  <a:lnTo>
                    <a:pt x="1417694" y="7733"/>
                  </a:lnTo>
                  <a:lnTo>
                    <a:pt x="2069067" y="7733"/>
                  </a:lnTo>
                  <a:lnTo>
                    <a:pt x="2069067" y="139200"/>
                  </a:lnTo>
                  <a:lnTo>
                    <a:pt x="1417694" y="139200"/>
                  </a:lnTo>
                  <a:close/>
                  <a:moveTo>
                    <a:pt x="38316" y="556802"/>
                  </a:moveTo>
                  <a:lnTo>
                    <a:pt x="38316" y="425335"/>
                  </a:lnTo>
                  <a:lnTo>
                    <a:pt x="689689" y="425335"/>
                  </a:lnTo>
                  <a:lnTo>
                    <a:pt x="689689" y="556802"/>
                  </a:lnTo>
                  <a:lnTo>
                    <a:pt x="38316" y="556802"/>
                  </a:lnTo>
                  <a:close/>
                  <a:moveTo>
                    <a:pt x="728005" y="556802"/>
                  </a:moveTo>
                  <a:lnTo>
                    <a:pt x="728005" y="425335"/>
                  </a:lnTo>
                  <a:lnTo>
                    <a:pt x="1379378" y="425335"/>
                  </a:lnTo>
                  <a:lnTo>
                    <a:pt x="1379378" y="556802"/>
                  </a:lnTo>
                  <a:lnTo>
                    <a:pt x="728005" y="556802"/>
                  </a:lnTo>
                  <a:close/>
                  <a:moveTo>
                    <a:pt x="1417694" y="556802"/>
                  </a:moveTo>
                  <a:lnTo>
                    <a:pt x="1417694" y="425335"/>
                  </a:lnTo>
                  <a:lnTo>
                    <a:pt x="2069067" y="425335"/>
                  </a:lnTo>
                  <a:lnTo>
                    <a:pt x="2069067" y="556802"/>
                  </a:lnTo>
                  <a:lnTo>
                    <a:pt x="1417694" y="556802"/>
                  </a:lnTo>
                  <a:close/>
                  <a:moveTo>
                    <a:pt x="2758756" y="556802"/>
                  </a:moveTo>
                  <a:lnTo>
                    <a:pt x="2107383" y="556802"/>
                  </a:lnTo>
                  <a:lnTo>
                    <a:pt x="2107383" y="425335"/>
                  </a:lnTo>
                  <a:lnTo>
                    <a:pt x="2758756" y="425335"/>
                  </a:lnTo>
                  <a:lnTo>
                    <a:pt x="2758756" y="556802"/>
                  </a:lnTo>
                  <a:close/>
                  <a:moveTo>
                    <a:pt x="2758756" y="417601"/>
                  </a:moveTo>
                  <a:lnTo>
                    <a:pt x="2107383" y="417601"/>
                  </a:lnTo>
                  <a:lnTo>
                    <a:pt x="2107383" y="286134"/>
                  </a:lnTo>
                  <a:lnTo>
                    <a:pt x="2758756" y="286134"/>
                  </a:lnTo>
                  <a:lnTo>
                    <a:pt x="2758756" y="417601"/>
                  </a:lnTo>
                  <a:close/>
                  <a:moveTo>
                    <a:pt x="2758756" y="278401"/>
                  </a:moveTo>
                  <a:lnTo>
                    <a:pt x="2107383" y="278401"/>
                  </a:lnTo>
                  <a:lnTo>
                    <a:pt x="2107383" y="146934"/>
                  </a:lnTo>
                  <a:lnTo>
                    <a:pt x="2758756" y="146934"/>
                  </a:lnTo>
                  <a:lnTo>
                    <a:pt x="2758756" y="278401"/>
                  </a:lnTo>
                  <a:close/>
                  <a:moveTo>
                    <a:pt x="2758756" y="139200"/>
                  </a:moveTo>
                  <a:lnTo>
                    <a:pt x="2107383" y="139200"/>
                  </a:lnTo>
                  <a:lnTo>
                    <a:pt x="2107383" y="7733"/>
                  </a:lnTo>
                  <a:lnTo>
                    <a:pt x="2758756" y="7733"/>
                  </a:lnTo>
                  <a:lnTo>
                    <a:pt x="2758756" y="139200"/>
                  </a:lnTo>
                  <a:close/>
                </a:path>
              </a:pathLst>
            </a:custGeom>
            <a:solidFill>
              <a:srgbClr val="FF8A5E"/>
            </a:solidFill>
          </p:spPr>
        </p:sp>
      </p:grpSp>
      <p:sp>
        <p:nvSpPr>
          <p:cNvPr name="AutoShape 5" id="5"/>
          <p:cNvSpPr/>
          <p:nvPr/>
        </p:nvSpPr>
        <p:spPr>
          <a:xfrm rot="0">
            <a:off x="0" y="660400"/>
            <a:ext cx="18288000" cy="0"/>
          </a:xfrm>
          <a:prstGeom prst="line">
            <a:avLst/>
          </a:prstGeom>
          <a:ln cap="rnd" w="19050">
            <a:solidFill>
              <a:srgbClr val="205745"/>
            </a:solidFill>
            <a:prstDash val="solid"/>
            <a:headEnd type="none" len="sm" w="sm"/>
            <a:tailEnd type="none" len="sm" w="sm"/>
          </a:ln>
        </p:spPr>
      </p:sp>
      <p:grpSp>
        <p:nvGrpSpPr>
          <p:cNvPr name="Group 6" id="6"/>
          <p:cNvGrpSpPr/>
          <p:nvPr/>
        </p:nvGrpSpPr>
        <p:grpSpPr>
          <a:xfrm rot="0">
            <a:off x="659794" y="679450"/>
            <a:ext cx="3239389" cy="1041438"/>
            <a:chOff x="0" y="0"/>
            <a:chExt cx="5899857" cy="1896757"/>
          </a:xfrm>
        </p:grpSpPr>
        <p:sp>
          <p:nvSpPr>
            <p:cNvPr name="Freeform 7" id="7"/>
            <p:cNvSpPr/>
            <p:nvPr/>
          </p:nvSpPr>
          <p:spPr>
            <a:xfrm flipH="false" flipV="false" rot="0">
              <a:off x="0" y="0"/>
              <a:ext cx="5899857" cy="1896757"/>
            </a:xfrm>
            <a:custGeom>
              <a:avLst/>
              <a:gdLst/>
              <a:ahLst/>
              <a:cxnLst/>
              <a:rect r="r" b="b" t="t" l="l"/>
              <a:pathLst>
                <a:path h="1896757" w="5899857">
                  <a:moveTo>
                    <a:pt x="0" y="0"/>
                  </a:moveTo>
                  <a:lnTo>
                    <a:pt x="5899857" y="0"/>
                  </a:lnTo>
                  <a:lnTo>
                    <a:pt x="5899857" y="1896757"/>
                  </a:lnTo>
                  <a:lnTo>
                    <a:pt x="0" y="1896757"/>
                  </a:lnTo>
                  <a:close/>
                </a:path>
              </a:pathLst>
            </a:custGeom>
            <a:solidFill>
              <a:srgbClr val="FF8A5E"/>
            </a:solidFill>
          </p:spPr>
        </p:sp>
      </p:grpSp>
      <p:sp>
        <p:nvSpPr>
          <p:cNvPr name="AutoShape 8" id="8"/>
          <p:cNvSpPr/>
          <p:nvPr/>
        </p:nvSpPr>
        <p:spPr>
          <a:xfrm rot="5400000">
            <a:off x="-4474181" y="5130800"/>
            <a:ext cx="10287000" cy="0"/>
          </a:xfrm>
          <a:prstGeom prst="line">
            <a:avLst/>
          </a:prstGeom>
          <a:ln cap="rnd" w="19050">
            <a:solidFill>
              <a:srgbClr val="205745"/>
            </a:solidFill>
            <a:prstDash val="solid"/>
            <a:headEnd type="none" len="sm" w="sm"/>
            <a:tailEnd type="none" len="sm" w="sm"/>
          </a:ln>
        </p:spPr>
      </p:sp>
      <p:sp>
        <p:nvSpPr>
          <p:cNvPr name="AutoShape 9" id="9"/>
          <p:cNvSpPr/>
          <p:nvPr/>
        </p:nvSpPr>
        <p:spPr>
          <a:xfrm rot="5400000">
            <a:off x="12498705" y="5130800"/>
            <a:ext cx="10287000" cy="0"/>
          </a:xfrm>
          <a:prstGeom prst="line">
            <a:avLst/>
          </a:prstGeom>
          <a:ln cap="rnd" w="19050">
            <a:solidFill>
              <a:srgbClr val="205745"/>
            </a:solidFill>
            <a:prstDash val="solid"/>
            <a:headEnd type="none" len="sm" w="sm"/>
            <a:tailEnd type="none" len="sm" w="sm"/>
          </a:ln>
        </p:spPr>
      </p:sp>
      <p:sp>
        <p:nvSpPr>
          <p:cNvPr name="AutoShape 10" id="10"/>
          <p:cNvSpPr/>
          <p:nvPr/>
        </p:nvSpPr>
        <p:spPr>
          <a:xfrm rot="5400000">
            <a:off x="3992575" y="5141900"/>
            <a:ext cx="10302850" cy="0"/>
          </a:xfrm>
          <a:prstGeom prst="line">
            <a:avLst/>
          </a:prstGeom>
          <a:ln cap="rnd" w="19050">
            <a:solidFill>
              <a:srgbClr val="205745"/>
            </a:solidFill>
            <a:prstDash val="solid"/>
            <a:headEnd type="none" len="sm" w="sm"/>
            <a:tailEnd type="none" len="sm" w="sm"/>
          </a:ln>
        </p:spPr>
      </p:sp>
      <p:sp>
        <p:nvSpPr>
          <p:cNvPr name="AutoShape 11" id="11"/>
          <p:cNvSpPr/>
          <p:nvPr/>
        </p:nvSpPr>
        <p:spPr>
          <a:xfrm rot="0">
            <a:off x="0" y="1701838"/>
            <a:ext cx="9134475" cy="0"/>
          </a:xfrm>
          <a:prstGeom prst="line">
            <a:avLst/>
          </a:prstGeom>
          <a:ln cap="rnd" w="19050">
            <a:solidFill>
              <a:srgbClr val="205745"/>
            </a:solidFill>
            <a:prstDash val="solid"/>
            <a:headEnd type="none" len="sm" w="sm"/>
            <a:tailEnd type="none" len="sm" w="sm"/>
          </a:ln>
        </p:spPr>
      </p:sp>
      <p:sp>
        <p:nvSpPr>
          <p:cNvPr name="Freeform 12" id="12"/>
          <p:cNvSpPr/>
          <p:nvPr/>
        </p:nvSpPr>
        <p:spPr>
          <a:xfrm flipH="false" flipV="false" rot="0">
            <a:off x="1457461" y="3855975"/>
            <a:ext cx="7153139" cy="3678757"/>
          </a:xfrm>
          <a:custGeom>
            <a:avLst/>
            <a:gdLst/>
            <a:ahLst/>
            <a:cxnLst/>
            <a:rect r="r" b="b" t="t" l="l"/>
            <a:pathLst>
              <a:path h="3678757" w="7153139">
                <a:moveTo>
                  <a:pt x="0" y="0"/>
                </a:moveTo>
                <a:lnTo>
                  <a:pt x="7153139" y="0"/>
                </a:lnTo>
                <a:lnTo>
                  <a:pt x="7153139" y="3678757"/>
                </a:lnTo>
                <a:lnTo>
                  <a:pt x="0" y="3678757"/>
                </a:lnTo>
                <a:lnTo>
                  <a:pt x="0" y="0"/>
                </a:lnTo>
                <a:close/>
              </a:path>
            </a:pathLst>
          </a:custGeom>
          <a:blipFill>
            <a:blip r:embed="rId2"/>
            <a:stretch>
              <a:fillRect l="0" t="0" r="0" b="0"/>
            </a:stretch>
          </a:blipFill>
        </p:spPr>
      </p:sp>
      <p:sp>
        <p:nvSpPr>
          <p:cNvPr name="TextBox 13" id="13"/>
          <p:cNvSpPr txBox="true"/>
          <p:nvPr/>
        </p:nvSpPr>
        <p:spPr>
          <a:xfrm rot="0">
            <a:off x="1590046" y="2215135"/>
            <a:ext cx="6265071" cy="745490"/>
          </a:xfrm>
          <a:prstGeom prst="rect">
            <a:avLst/>
          </a:prstGeom>
        </p:spPr>
        <p:txBody>
          <a:bodyPr anchor="t" rtlCol="false" tIns="0" lIns="0" bIns="0" rIns="0">
            <a:spAutoFit/>
          </a:bodyPr>
          <a:lstStyle/>
          <a:p>
            <a:pPr algn="ctr">
              <a:lnSpc>
                <a:spcPts val="6159"/>
              </a:lnSpc>
            </a:pPr>
            <a:r>
              <a:rPr lang="en-US" sz="4400">
                <a:solidFill>
                  <a:srgbClr val="205745"/>
                </a:solidFill>
                <a:latin typeface="Now"/>
              </a:rPr>
              <a:t>Line graphs</a:t>
            </a:r>
          </a:p>
        </p:txBody>
      </p:sp>
      <p:sp>
        <p:nvSpPr>
          <p:cNvPr name="TextBox 14" id="14"/>
          <p:cNvSpPr txBox="true"/>
          <p:nvPr/>
        </p:nvSpPr>
        <p:spPr>
          <a:xfrm rot="0">
            <a:off x="9153525" y="2034137"/>
            <a:ext cx="8321107" cy="6279293"/>
          </a:xfrm>
          <a:prstGeom prst="rect">
            <a:avLst/>
          </a:prstGeom>
        </p:spPr>
        <p:txBody>
          <a:bodyPr anchor="t" rtlCol="false" tIns="0" lIns="0" bIns="0" rIns="0">
            <a:spAutoFit/>
          </a:bodyPr>
          <a:lstStyle/>
          <a:p>
            <a:pPr>
              <a:lnSpc>
                <a:spcPts val="3547"/>
              </a:lnSpc>
            </a:pPr>
          </a:p>
          <a:p>
            <a:pPr marL="547038" indent="-273519" lvl="1">
              <a:lnSpc>
                <a:spcPts val="3547"/>
              </a:lnSpc>
              <a:buFont typeface="Arial"/>
              <a:buChar char="•"/>
            </a:pPr>
            <a:r>
              <a:rPr lang="en-US" sz="2533">
                <a:solidFill>
                  <a:srgbClr val="205745"/>
                </a:solidFill>
                <a:latin typeface="Now"/>
              </a:rPr>
              <a:t>Line graphs simply use a line to connect the data points that you plot</a:t>
            </a:r>
          </a:p>
          <a:p>
            <a:pPr marL="547038" indent="-273519" lvl="1">
              <a:lnSpc>
                <a:spcPts val="3547"/>
              </a:lnSpc>
              <a:buFont typeface="Arial"/>
              <a:buChar char="•"/>
            </a:pPr>
            <a:r>
              <a:rPr lang="en-US" sz="2533">
                <a:solidFill>
                  <a:srgbClr val="205745"/>
                </a:solidFill>
                <a:latin typeface="Now"/>
              </a:rPr>
              <a:t>useful for </a:t>
            </a:r>
            <a:r>
              <a:rPr lang="en-US" sz="2533">
                <a:solidFill>
                  <a:srgbClr val="205745"/>
                </a:solidFill>
                <a:latin typeface="Now Bold"/>
              </a:rPr>
              <a:t>showing trends </a:t>
            </a:r>
            <a:r>
              <a:rPr lang="en-US" sz="2533">
                <a:solidFill>
                  <a:srgbClr val="205745"/>
                </a:solidFill>
                <a:latin typeface="Now"/>
              </a:rPr>
              <a:t>and for </a:t>
            </a:r>
            <a:r>
              <a:rPr lang="en-US" sz="2533">
                <a:solidFill>
                  <a:srgbClr val="205745"/>
                </a:solidFill>
                <a:latin typeface="Now Bold"/>
              </a:rPr>
              <a:t>identifying whether two variables relate to (or "correlate with") one another.</a:t>
            </a:r>
          </a:p>
          <a:p>
            <a:pPr marL="547038" indent="-273519" lvl="1">
              <a:lnSpc>
                <a:spcPts val="3547"/>
              </a:lnSpc>
              <a:buFont typeface="Arial"/>
              <a:buChar char="•"/>
            </a:pPr>
            <a:r>
              <a:rPr lang="en-US" sz="2533">
                <a:solidFill>
                  <a:srgbClr val="205745"/>
                </a:solidFill>
                <a:latin typeface="Now"/>
              </a:rPr>
              <a:t>trend data: how sales figures vary from month to month, and how engine performance changes as the engine temperature rises.</a:t>
            </a:r>
          </a:p>
          <a:p>
            <a:pPr marL="547038" indent="-273519" lvl="1">
              <a:lnSpc>
                <a:spcPts val="3547"/>
              </a:lnSpc>
              <a:buFont typeface="Arial"/>
              <a:buChar char="•"/>
            </a:pPr>
            <a:r>
              <a:rPr lang="en-US" sz="2533">
                <a:solidFill>
                  <a:srgbClr val="205745"/>
                </a:solidFill>
                <a:latin typeface="Now"/>
              </a:rPr>
              <a:t>correlation data: "On average, how much sleep do people get, based on their age?" or "Does the distance a child lives from school affect how frequently they are late?"</a:t>
            </a:r>
          </a:p>
          <a:p>
            <a:pPr>
              <a:lnSpc>
                <a:spcPts val="3547"/>
              </a:lnSpc>
              <a:spcBef>
                <a:spcPct val="0"/>
              </a:spcBef>
            </a:pPr>
          </a:p>
        </p:txBody>
      </p:sp>
      <p:sp>
        <p:nvSpPr>
          <p:cNvPr name="TextBox 15" id="15"/>
          <p:cNvSpPr txBox="true"/>
          <p:nvPr/>
        </p:nvSpPr>
        <p:spPr>
          <a:xfrm rot="0">
            <a:off x="745519" y="942676"/>
            <a:ext cx="3067939" cy="457835"/>
          </a:xfrm>
          <a:prstGeom prst="rect">
            <a:avLst/>
          </a:prstGeom>
        </p:spPr>
        <p:txBody>
          <a:bodyPr anchor="t" rtlCol="false" tIns="0" lIns="0" bIns="0" rIns="0">
            <a:spAutoFit/>
          </a:bodyPr>
          <a:lstStyle/>
          <a:p>
            <a:pPr algn="ctr">
              <a:lnSpc>
                <a:spcPts val="3639"/>
              </a:lnSpc>
              <a:spcBef>
                <a:spcPct val="0"/>
              </a:spcBef>
            </a:pPr>
            <a:r>
              <a:rPr lang="en-US" sz="2599">
                <a:solidFill>
                  <a:srgbClr val="205745"/>
                </a:solidFill>
                <a:latin typeface="Now Bold"/>
              </a:rPr>
              <a:t>#1</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8F4EF"/>
        </a:solidFill>
      </p:bgPr>
    </p:bg>
    <p:spTree>
      <p:nvGrpSpPr>
        <p:cNvPr id="1" name=""/>
        <p:cNvGrpSpPr/>
        <p:nvPr/>
      </p:nvGrpSpPr>
      <p:grpSpPr>
        <a:xfrm>
          <a:off x="0" y="0"/>
          <a:ext cx="0" cy="0"/>
          <a:chOff x="0" y="0"/>
          <a:chExt cx="0" cy="0"/>
        </a:xfrm>
      </p:grpSpPr>
      <p:sp>
        <p:nvSpPr>
          <p:cNvPr name="TextBox 2" id="2"/>
          <p:cNvSpPr txBox="true"/>
          <p:nvPr/>
        </p:nvSpPr>
        <p:spPr>
          <a:xfrm rot="0">
            <a:off x="9524410" y="1841641"/>
            <a:ext cx="7734890" cy="6556093"/>
          </a:xfrm>
          <a:prstGeom prst="rect">
            <a:avLst/>
          </a:prstGeom>
        </p:spPr>
        <p:txBody>
          <a:bodyPr anchor="t" rtlCol="false" tIns="0" lIns="0" bIns="0" rIns="0">
            <a:spAutoFit/>
          </a:bodyPr>
          <a:lstStyle/>
          <a:p>
            <a:pPr algn="ctr" marL="542151" indent="-271075" lvl="1">
              <a:lnSpc>
                <a:spcPts val="3515"/>
              </a:lnSpc>
              <a:buFont typeface="Arial"/>
              <a:buChar char="•"/>
            </a:pPr>
            <a:r>
              <a:rPr lang="en-US" sz="2511">
                <a:solidFill>
                  <a:srgbClr val="205745"/>
                </a:solidFill>
                <a:latin typeface="Now"/>
              </a:rPr>
              <a:t>Another type of graph that shows </a:t>
            </a:r>
            <a:r>
              <a:rPr lang="en-US" sz="2511">
                <a:solidFill>
                  <a:srgbClr val="205745"/>
                </a:solidFill>
                <a:latin typeface="Now Bold"/>
              </a:rPr>
              <a:t>relationships between different data sets</a:t>
            </a:r>
            <a:r>
              <a:rPr lang="en-US" sz="2511">
                <a:solidFill>
                  <a:srgbClr val="205745"/>
                </a:solidFill>
                <a:latin typeface="Now"/>
              </a:rPr>
              <a:t> is the bar graph.</a:t>
            </a:r>
          </a:p>
          <a:p>
            <a:pPr algn="ctr" marL="542151" indent="-271075" lvl="1">
              <a:lnSpc>
                <a:spcPts val="3515"/>
              </a:lnSpc>
              <a:buFont typeface="Arial"/>
              <a:buChar char="•"/>
            </a:pPr>
            <a:r>
              <a:rPr lang="en-US" sz="2511">
                <a:solidFill>
                  <a:srgbClr val="205745"/>
                </a:solidFill>
                <a:latin typeface="Now"/>
              </a:rPr>
              <a:t>the height of the bar=the measured value: the higher or longer the bar, the greater the value.</a:t>
            </a:r>
          </a:p>
          <a:p>
            <a:pPr algn="ctr" marL="542151" indent="-271075" lvl="1">
              <a:lnSpc>
                <a:spcPts val="3515"/>
              </a:lnSpc>
              <a:buFont typeface="Arial"/>
              <a:buChar char="•"/>
            </a:pPr>
            <a:r>
              <a:rPr lang="en-US" sz="2511">
                <a:solidFill>
                  <a:srgbClr val="205745"/>
                </a:solidFill>
                <a:latin typeface="Now"/>
              </a:rPr>
              <a:t> An Example: </a:t>
            </a:r>
            <a:r>
              <a:rPr lang="en-US" sz="2511">
                <a:solidFill>
                  <a:srgbClr val="205745"/>
                </a:solidFill>
                <a:latin typeface="Now"/>
              </a:rPr>
              <a:t>ABC Enterprises sells three different models of its main product: the Alpha, the Platinum, and the Deluxe. By plotting the sales of each model over a three-year period, you can see trends that might be masked by a simple analysis of the figures themselves.</a:t>
            </a:r>
          </a:p>
          <a:p>
            <a:pPr algn="ctr" marL="542151" indent="-271075" lvl="1">
              <a:lnSpc>
                <a:spcPts val="3515"/>
              </a:lnSpc>
              <a:buFont typeface="Arial"/>
              <a:buChar char="•"/>
            </a:pPr>
            <a:r>
              <a:rPr lang="en-US" sz="2511">
                <a:solidFill>
                  <a:srgbClr val="205745"/>
                </a:solidFill>
                <a:latin typeface="Now"/>
              </a:rPr>
              <a:t>In this figure, it's clear that although the Deluxe is the highest-selling, its sales have dropped off over the three-year period, while sales of the other two have continued to grow.</a:t>
            </a:r>
          </a:p>
          <a:p>
            <a:pPr algn="ctr">
              <a:lnSpc>
                <a:spcPts val="3515"/>
              </a:lnSpc>
              <a:spcBef>
                <a:spcPct val="0"/>
              </a:spcBef>
            </a:pPr>
          </a:p>
        </p:txBody>
      </p:sp>
      <p:sp>
        <p:nvSpPr>
          <p:cNvPr name="AutoShape 3" id="3"/>
          <p:cNvSpPr/>
          <p:nvPr/>
        </p:nvSpPr>
        <p:spPr>
          <a:xfrm rot="0">
            <a:off x="0" y="9626600"/>
            <a:ext cx="18288000" cy="0"/>
          </a:xfrm>
          <a:prstGeom prst="line">
            <a:avLst/>
          </a:prstGeom>
          <a:ln cap="rnd" w="19050">
            <a:solidFill>
              <a:srgbClr val="205745"/>
            </a:solidFill>
            <a:prstDash val="solid"/>
            <a:headEnd type="none" len="sm" w="sm"/>
            <a:tailEnd type="none" len="sm" w="sm"/>
          </a:ln>
        </p:spPr>
      </p:sp>
      <p:grpSp>
        <p:nvGrpSpPr>
          <p:cNvPr name="Group 4" id="4"/>
          <p:cNvGrpSpPr/>
          <p:nvPr/>
        </p:nvGrpSpPr>
        <p:grpSpPr>
          <a:xfrm rot="0">
            <a:off x="3899183" y="660400"/>
            <a:ext cx="5254342" cy="1060488"/>
            <a:chOff x="0" y="0"/>
            <a:chExt cx="1149350" cy="1149350"/>
          </a:xfrm>
        </p:grpSpPr>
        <p:sp>
          <p:nvSpPr>
            <p:cNvPr name="Freeform 5" id="5"/>
            <p:cNvSpPr/>
            <p:nvPr/>
          </p:nvSpPr>
          <p:spPr>
            <a:xfrm flipH="false" flipV="false" rot="0">
              <a:off x="0" y="0"/>
              <a:ext cx="3467603" cy="699869"/>
            </a:xfrm>
            <a:custGeom>
              <a:avLst/>
              <a:gdLst/>
              <a:ahLst/>
              <a:cxnLst/>
              <a:rect r="r" b="b" t="t" l="l"/>
              <a:pathLst>
                <a:path h="699869" w="3467603">
                  <a:moveTo>
                    <a:pt x="3467603" y="7733"/>
                  </a:moveTo>
                  <a:lnTo>
                    <a:pt x="3467603" y="0"/>
                  </a:lnTo>
                  <a:lnTo>
                    <a:pt x="19158" y="0"/>
                  </a:lnTo>
                  <a:lnTo>
                    <a:pt x="19158" y="3867"/>
                  </a:lnTo>
                  <a:lnTo>
                    <a:pt x="0" y="3867"/>
                  </a:lnTo>
                  <a:lnTo>
                    <a:pt x="0" y="699869"/>
                  </a:lnTo>
                  <a:lnTo>
                    <a:pt x="38316" y="699869"/>
                  </a:lnTo>
                  <a:lnTo>
                    <a:pt x="38316" y="564535"/>
                  </a:lnTo>
                  <a:lnTo>
                    <a:pt x="689689" y="564535"/>
                  </a:lnTo>
                  <a:lnTo>
                    <a:pt x="689689" y="699869"/>
                  </a:lnTo>
                  <a:lnTo>
                    <a:pt x="728005" y="699869"/>
                  </a:lnTo>
                  <a:lnTo>
                    <a:pt x="728005" y="564535"/>
                  </a:lnTo>
                  <a:lnTo>
                    <a:pt x="1379378" y="564535"/>
                  </a:lnTo>
                  <a:lnTo>
                    <a:pt x="1379378" y="699869"/>
                  </a:lnTo>
                  <a:lnTo>
                    <a:pt x="1417694" y="699869"/>
                  </a:lnTo>
                  <a:lnTo>
                    <a:pt x="1417694" y="564535"/>
                  </a:lnTo>
                  <a:lnTo>
                    <a:pt x="2069067" y="564535"/>
                  </a:lnTo>
                  <a:lnTo>
                    <a:pt x="2069067" y="699869"/>
                  </a:lnTo>
                  <a:lnTo>
                    <a:pt x="2107383" y="699869"/>
                  </a:lnTo>
                  <a:lnTo>
                    <a:pt x="2107383" y="564535"/>
                  </a:lnTo>
                  <a:lnTo>
                    <a:pt x="2758756" y="564535"/>
                  </a:lnTo>
                  <a:lnTo>
                    <a:pt x="2758756" y="699869"/>
                  </a:lnTo>
                  <a:lnTo>
                    <a:pt x="2797072" y="699869"/>
                  </a:lnTo>
                  <a:lnTo>
                    <a:pt x="2797072" y="564535"/>
                  </a:lnTo>
                  <a:lnTo>
                    <a:pt x="3467603" y="564535"/>
                  </a:lnTo>
                  <a:lnTo>
                    <a:pt x="3467603" y="556802"/>
                  </a:lnTo>
                  <a:lnTo>
                    <a:pt x="2797072" y="556802"/>
                  </a:lnTo>
                  <a:lnTo>
                    <a:pt x="2797072" y="425335"/>
                  </a:lnTo>
                  <a:lnTo>
                    <a:pt x="3467603" y="425335"/>
                  </a:lnTo>
                  <a:lnTo>
                    <a:pt x="3467603" y="417601"/>
                  </a:lnTo>
                  <a:lnTo>
                    <a:pt x="2797072" y="417601"/>
                  </a:lnTo>
                  <a:lnTo>
                    <a:pt x="2797072" y="286134"/>
                  </a:lnTo>
                  <a:lnTo>
                    <a:pt x="3467603" y="286134"/>
                  </a:lnTo>
                  <a:lnTo>
                    <a:pt x="3467603" y="278401"/>
                  </a:lnTo>
                  <a:lnTo>
                    <a:pt x="2797072" y="278401"/>
                  </a:lnTo>
                  <a:lnTo>
                    <a:pt x="2797072" y="146934"/>
                  </a:lnTo>
                  <a:lnTo>
                    <a:pt x="3467603" y="146934"/>
                  </a:lnTo>
                  <a:lnTo>
                    <a:pt x="3467603" y="139200"/>
                  </a:lnTo>
                  <a:lnTo>
                    <a:pt x="2797072" y="139200"/>
                  </a:lnTo>
                  <a:lnTo>
                    <a:pt x="2797072" y="7733"/>
                  </a:lnTo>
                  <a:lnTo>
                    <a:pt x="3467603" y="7733"/>
                  </a:lnTo>
                  <a:close/>
                  <a:moveTo>
                    <a:pt x="728005" y="139200"/>
                  </a:moveTo>
                  <a:lnTo>
                    <a:pt x="728005" y="7733"/>
                  </a:lnTo>
                  <a:lnTo>
                    <a:pt x="1379378" y="7733"/>
                  </a:lnTo>
                  <a:lnTo>
                    <a:pt x="1379378" y="139200"/>
                  </a:lnTo>
                  <a:lnTo>
                    <a:pt x="728005" y="139200"/>
                  </a:lnTo>
                  <a:close/>
                  <a:moveTo>
                    <a:pt x="1379378" y="146934"/>
                  </a:moveTo>
                  <a:lnTo>
                    <a:pt x="1379378" y="278401"/>
                  </a:lnTo>
                  <a:lnTo>
                    <a:pt x="728005" y="278401"/>
                  </a:lnTo>
                  <a:lnTo>
                    <a:pt x="728005" y="146934"/>
                  </a:lnTo>
                  <a:lnTo>
                    <a:pt x="1379378" y="146934"/>
                  </a:lnTo>
                  <a:close/>
                  <a:moveTo>
                    <a:pt x="689689" y="139200"/>
                  </a:moveTo>
                  <a:lnTo>
                    <a:pt x="38316" y="139200"/>
                  </a:lnTo>
                  <a:lnTo>
                    <a:pt x="38316" y="7733"/>
                  </a:lnTo>
                  <a:lnTo>
                    <a:pt x="689689" y="7733"/>
                  </a:lnTo>
                  <a:lnTo>
                    <a:pt x="689689" y="139200"/>
                  </a:lnTo>
                  <a:close/>
                  <a:moveTo>
                    <a:pt x="689689" y="146934"/>
                  </a:moveTo>
                  <a:lnTo>
                    <a:pt x="689689" y="278401"/>
                  </a:lnTo>
                  <a:lnTo>
                    <a:pt x="38316" y="278401"/>
                  </a:lnTo>
                  <a:lnTo>
                    <a:pt x="38316" y="146934"/>
                  </a:lnTo>
                  <a:lnTo>
                    <a:pt x="689689" y="146934"/>
                  </a:lnTo>
                  <a:close/>
                  <a:moveTo>
                    <a:pt x="689689" y="286134"/>
                  </a:moveTo>
                  <a:lnTo>
                    <a:pt x="689689" y="417601"/>
                  </a:lnTo>
                  <a:lnTo>
                    <a:pt x="38316" y="417601"/>
                  </a:lnTo>
                  <a:lnTo>
                    <a:pt x="38316" y="286134"/>
                  </a:lnTo>
                  <a:lnTo>
                    <a:pt x="689689" y="286134"/>
                  </a:lnTo>
                  <a:close/>
                  <a:moveTo>
                    <a:pt x="728005" y="286134"/>
                  </a:moveTo>
                  <a:lnTo>
                    <a:pt x="1379378" y="286134"/>
                  </a:lnTo>
                  <a:lnTo>
                    <a:pt x="1379378" y="417601"/>
                  </a:lnTo>
                  <a:lnTo>
                    <a:pt x="728005" y="417601"/>
                  </a:lnTo>
                  <a:lnTo>
                    <a:pt x="728005" y="286134"/>
                  </a:lnTo>
                  <a:close/>
                  <a:moveTo>
                    <a:pt x="1417694" y="286134"/>
                  </a:moveTo>
                  <a:lnTo>
                    <a:pt x="2069067" y="286134"/>
                  </a:lnTo>
                  <a:lnTo>
                    <a:pt x="2069067" y="417601"/>
                  </a:lnTo>
                  <a:lnTo>
                    <a:pt x="1417694" y="417601"/>
                  </a:lnTo>
                  <a:lnTo>
                    <a:pt x="1417694" y="286134"/>
                  </a:lnTo>
                  <a:close/>
                  <a:moveTo>
                    <a:pt x="1417694" y="278401"/>
                  </a:moveTo>
                  <a:lnTo>
                    <a:pt x="1417694" y="146934"/>
                  </a:lnTo>
                  <a:lnTo>
                    <a:pt x="2069067" y="146934"/>
                  </a:lnTo>
                  <a:lnTo>
                    <a:pt x="2069067" y="278401"/>
                  </a:lnTo>
                  <a:lnTo>
                    <a:pt x="1417694" y="278401"/>
                  </a:lnTo>
                  <a:close/>
                  <a:moveTo>
                    <a:pt x="1417694" y="139200"/>
                  </a:moveTo>
                  <a:lnTo>
                    <a:pt x="1417694" y="7733"/>
                  </a:lnTo>
                  <a:lnTo>
                    <a:pt x="2069067" y="7733"/>
                  </a:lnTo>
                  <a:lnTo>
                    <a:pt x="2069067" y="139200"/>
                  </a:lnTo>
                  <a:lnTo>
                    <a:pt x="1417694" y="139200"/>
                  </a:lnTo>
                  <a:close/>
                  <a:moveTo>
                    <a:pt x="38316" y="556802"/>
                  </a:moveTo>
                  <a:lnTo>
                    <a:pt x="38316" y="425335"/>
                  </a:lnTo>
                  <a:lnTo>
                    <a:pt x="689689" y="425335"/>
                  </a:lnTo>
                  <a:lnTo>
                    <a:pt x="689689" y="556802"/>
                  </a:lnTo>
                  <a:lnTo>
                    <a:pt x="38316" y="556802"/>
                  </a:lnTo>
                  <a:close/>
                  <a:moveTo>
                    <a:pt x="728005" y="556802"/>
                  </a:moveTo>
                  <a:lnTo>
                    <a:pt x="728005" y="425335"/>
                  </a:lnTo>
                  <a:lnTo>
                    <a:pt x="1379378" y="425335"/>
                  </a:lnTo>
                  <a:lnTo>
                    <a:pt x="1379378" y="556802"/>
                  </a:lnTo>
                  <a:lnTo>
                    <a:pt x="728005" y="556802"/>
                  </a:lnTo>
                  <a:close/>
                  <a:moveTo>
                    <a:pt x="1417694" y="556802"/>
                  </a:moveTo>
                  <a:lnTo>
                    <a:pt x="1417694" y="425335"/>
                  </a:lnTo>
                  <a:lnTo>
                    <a:pt x="2069067" y="425335"/>
                  </a:lnTo>
                  <a:lnTo>
                    <a:pt x="2069067" y="556802"/>
                  </a:lnTo>
                  <a:lnTo>
                    <a:pt x="1417694" y="556802"/>
                  </a:lnTo>
                  <a:close/>
                  <a:moveTo>
                    <a:pt x="2758756" y="556802"/>
                  </a:moveTo>
                  <a:lnTo>
                    <a:pt x="2107383" y="556802"/>
                  </a:lnTo>
                  <a:lnTo>
                    <a:pt x="2107383" y="425335"/>
                  </a:lnTo>
                  <a:lnTo>
                    <a:pt x="2758756" y="425335"/>
                  </a:lnTo>
                  <a:lnTo>
                    <a:pt x="2758756" y="556802"/>
                  </a:lnTo>
                  <a:close/>
                  <a:moveTo>
                    <a:pt x="2758756" y="417601"/>
                  </a:moveTo>
                  <a:lnTo>
                    <a:pt x="2107383" y="417601"/>
                  </a:lnTo>
                  <a:lnTo>
                    <a:pt x="2107383" y="286134"/>
                  </a:lnTo>
                  <a:lnTo>
                    <a:pt x="2758756" y="286134"/>
                  </a:lnTo>
                  <a:lnTo>
                    <a:pt x="2758756" y="417601"/>
                  </a:lnTo>
                  <a:close/>
                  <a:moveTo>
                    <a:pt x="2758756" y="278401"/>
                  </a:moveTo>
                  <a:lnTo>
                    <a:pt x="2107383" y="278401"/>
                  </a:lnTo>
                  <a:lnTo>
                    <a:pt x="2107383" y="146934"/>
                  </a:lnTo>
                  <a:lnTo>
                    <a:pt x="2758756" y="146934"/>
                  </a:lnTo>
                  <a:lnTo>
                    <a:pt x="2758756" y="278401"/>
                  </a:lnTo>
                  <a:close/>
                  <a:moveTo>
                    <a:pt x="2758756" y="139200"/>
                  </a:moveTo>
                  <a:lnTo>
                    <a:pt x="2107383" y="139200"/>
                  </a:lnTo>
                  <a:lnTo>
                    <a:pt x="2107383" y="7733"/>
                  </a:lnTo>
                  <a:lnTo>
                    <a:pt x="2758756" y="7733"/>
                  </a:lnTo>
                  <a:lnTo>
                    <a:pt x="2758756" y="139200"/>
                  </a:lnTo>
                  <a:close/>
                </a:path>
              </a:pathLst>
            </a:custGeom>
            <a:solidFill>
              <a:srgbClr val="FF8A5E"/>
            </a:solidFill>
          </p:spPr>
        </p:sp>
      </p:grpSp>
      <p:sp>
        <p:nvSpPr>
          <p:cNvPr name="AutoShape 6" id="6"/>
          <p:cNvSpPr/>
          <p:nvPr/>
        </p:nvSpPr>
        <p:spPr>
          <a:xfrm rot="0">
            <a:off x="0" y="660400"/>
            <a:ext cx="18288000" cy="0"/>
          </a:xfrm>
          <a:prstGeom prst="line">
            <a:avLst/>
          </a:prstGeom>
          <a:ln cap="rnd" w="19050">
            <a:solidFill>
              <a:srgbClr val="205745"/>
            </a:solidFill>
            <a:prstDash val="solid"/>
            <a:headEnd type="none" len="sm" w="sm"/>
            <a:tailEnd type="none" len="sm" w="sm"/>
          </a:ln>
        </p:spPr>
      </p:sp>
      <p:grpSp>
        <p:nvGrpSpPr>
          <p:cNvPr name="Group 7" id="7"/>
          <p:cNvGrpSpPr/>
          <p:nvPr/>
        </p:nvGrpSpPr>
        <p:grpSpPr>
          <a:xfrm rot="0">
            <a:off x="659794" y="679450"/>
            <a:ext cx="3239389" cy="1041438"/>
            <a:chOff x="0" y="0"/>
            <a:chExt cx="5899857" cy="1896757"/>
          </a:xfrm>
        </p:grpSpPr>
        <p:sp>
          <p:nvSpPr>
            <p:cNvPr name="Freeform 8" id="8"/>
            <p:cNvSpPr/>
            <p:nvPr/>
          </p:nvSpPr>
          <p:spPr>
            <a:xfrm flipH="false" flipV="false" rot="0">
              <a:off x="0" y="0"/>
              <a:ext cx="5899857" cy="1896757"/>
            </a:xfrm>
            <a:custGeom>
              <a:avLst/>
              <a:gdLst/>
              <a:ahLst/>
              <a:cxnLst/>
              <a:rect r="r" b="b" t="t" l="l"/>
              <a:pathLst>
                <a:path h="1896757" w="5899857">
                  <a:moveTo>
                    <a:pt x="0" y="0"/>
                  </a:moveTo>
                  <a:lnTo>
                    <a:pt x="5899857" y="0"/>
                  </a:lnTo>
                  <a:lnTo>
                    <a:pt x="5899857" y="1896757"/>
                  </a:lnTo>
                  <a:lnTo>
                    <a:pt x="0" y="1896757"/>
                  </a:lnTo>
                  <a:close/>
                </a:path>
              </a:pathLst>
            </a:custGeom>
            <a:solidFill>
              <a:srgbClr val="FF8A5E"/>
            </a:solidFill>
          </p:spPr>
        </p:sp>
      </p:grpSp>
      <p:sp>
        <p:nvSpPr>
          <p:cNvPr name="AutoShape 9" id="9"/>
          <p:cNvSpPr/>
          <p:nvPr/>
        </p:nvSpPr>
        <p:spPr>
          <a:xfrm rot="5400000">
            <a:off x="-4474181" y="5130800"/>
            <a:ext cx="10287000" cy="0"/>
          </a:xfrm>
          <a:prstGeom prst="line">
            <a:avLst/>
          </a:prstGeom>
          <a:ln cap="rnd" w="19050">
            <a:solidFill>
              <a:srgbClr val="205745"/>
            </a:solidFill>
            <a:prstDash val="solid"/>
            <a:headEnd type="none" len="sm" w="sm"/>
            <a:tailEnd type="none" len="sm" w="sm"/>
          </a:ln>
        </p:spPr>
      </p:sp>
      <p:sp>
        <p:nvSpPr>
          <p:cNvPr name="AutoShape 10" id="10"/>
          <p:cNvSpPr/>
          <p:nvPr/>
        </p:nvSpPr>
        <p:spPr>
          <a:xfrm rot="5400000">
            <a:off x="12498705" y="5130800"/>
            <a:ext cx="10287000" cy="0"/>
          </a:xfrm>
          <a:prstGeom prst="line">
            <a:avLst/>
          </a:prstGeom>
          <a:ln cap="rnd" w="19050">
            <a:solidFill>
              <a:srgbClr val="205745"/>
            </a:solidFill>
            <a:prstDash val="solid"/>
            <a:headEnd type="none" len="sm" w="sm"/>
            <a:tailEnd type="none" len="sm" w="sm"/>
          </a:ln>
        </p:spPr>
      </p:sp>
      <p:sp>
        <p:nvSpPr>
          <p:cNvPr name="AutoShape 11" id="11"/>
          <p:cNvSpPr/>
          <p:nvPr/>
        </p:nvSpPr>
        <p:spPr>
          <a:xfrm rot="5400000">
            <a:off x="3992575" y="5141900"/>
            <a:ext cx="10302850" cy="0"/>
          </a:xfrm>
          <a:prstGeom prst="line">
            <a:avLst/>
          </a:prstGeom>
          <a:ln cap="rnd" w="19050">
            <a:solidFill>
              <a:srgbClr val="205745"/>
            </a:solidFill>
            <a:prstDash val="solid"/>
            <a:headEnd type="none" len="sm" w="sm"/>
            <a:tailEnd type="none" len="sm" w="sm"/>
          </a:ln>
        </p:spPr>
      </p:sp>
      <p:sp>
        <p:nvSpPr>
          <p:cNvPr name="AutoShape 12" id="12"/>
          <p:cNvSpPr/>
          <p:nvPr/>
        </p:nvSpPr>
        <p:spPr>
          <a:xfrm rot="0">
            <a:off x="0" y="1701838"/>
            <a:ext cx="9134475" cy="0"/>
          </a:xfrm>
          <a:prstGeom prst="line">
            <a:avLst/>
          </a:prstGeom>
          <a:ln cap="rnd" w="19050">
            <a:solidFill>
              <a:srgbClr val="205745"/>
            </a:solidFill>
            <a:prstDash val="solid"/>
            <a:headEnd type="none" len="sm" w="sm"/>
            <a:tailEnd type="none" len="sm" w="sm"/>
          </a:ln>
        </p:spPr>
      </p:sp>
      <p:sp>
        <p:nvSpPr>
          <p:cNvPr name="Freeform 13" id="13"/>
          <p:cNvSpPr/>
          <p:nvPr/>
        </p:nvSpPr>
        <p:spPr>
          <a:xfrm flipH="false" flipV="false" rot="0">
            <a:off x="1437199" y="3403488"/>
            <a:ext cx="6938920" cy="4847331"/>
          </a:xfrm>
          <a:custGeom>
            <a:avLst/>
            <a:gdLst/>
            <a:ahLst/>
            <a:cxnLst/>
            <a:rect r="r" b="b" t="t" l="l"/>
            <a:pathLst>
              <a:path h="4847331" w="6938920">
                <a:moveTo>
                  <a:pt x="0" y="0"/>
                </a:moveTo>
                <a:lnTo>
                  <a:pt x="6938921" y="0"/>
                </a:lnTo>
                <a:lnTo>
                  <a:pt x="6938921" y="4847332"/>
                </a:lnTo>
                <a:lnTo>
                  <a:pt x="0" y="4847332"/>
                </a:lnTo>
                <a:lnTo>
                  <a:pt x="0" y="0"/>
                </a:lnTo>
                <a:close/>
              </a:path>
            </a:pathLst>
          </a:custGeom>
          <a:blipFill>
            <a:blip r:embed="rId2"/>
            <a:stretch>
              <a:fillRect l="0" t="0" r="0" b="0"/>
            </a:stretch>
          </a:blipFill>
        </p:spPr>
      </p:sp>
      <p:grpSp>
        <p:nvGrpSpPr>
          <p:cNvPr name="Group 14" id="14"/>
          <p:cNvGrpSpPr/>
          <p:nvPr/>
        </p:nvGrpSpPr>
        <p:grpSpPr>
          <a:xfrm rot="0">
            <a:off x="1347343" y="2025688"/>
            <a:ext cx="6439789" cy="1629205"/>
            <a:chOff x="0" y="0"/>
            <a:chExt cx="8586386" cy="2172273"/>
          </a:xfrm>
        </p:grpSpPr>
        <p:sp>
          <p:nvSpPr>
            <p:cNvPr name="TextBox 15" id="15"/>
            <p:cNvSpPr txBox="true"/>
            <p:nvPr/>
          </p:nvSpPr>
          <p:spPr>
            <a:xfrm rot="0">
              <a:off x="381000" y="-76200"/>
              <a:ext cx="7824386" cy="968587"/>
            </a:xfrm>
            <a:prstGeom prst="rect">
              <a:avLst/>
            </a:prstGeom>
          </p:spPr>
          <p:txBody>
            <a:bodyPr anchor="t" rtlCol="false" tIns="0" lIns="0" bIns="0" rIns="0">
              <a:spAutoFit/>
            </a:bodyPr>
            <a:lstStyle/>
            <a:p>
              <a:pPr algn="ctr">
                <a:lnSpc>
                  <a:spcPts val="6159"/>
                </a:lnSpc>
              </a:pPr>
              <a:r>
                <a:rPr lang="en-US" sz="4400">
                  <a:solidFill>
                    <a:srgbClr val="205745"/>
                  </a:solidFill>
                  <a:latin typeface="Now"/>
                </a:rPr>
                <a:t>Bar Graph</a:t>
              </a:r>
            </a:p>
          </p:txBody>
        </p:sp>
        <p:sp>
          <p:nvSpPr>
            <p:cNvPr name="TextBox 16" id="16"/>
            <p:cNvSpPr txBox="true"/>
            <p:nvPr/>
          </p:nvSpPr>
          <p:spPr>
            <a:xfrm rot="0">
              <a:off x="0" y="1203687"/>
              <a:ext cx="8586386" cy="968587"/>
            </a:xfrm>
            <a:prstGeom prst="rect">
              <a:avLst/>
            </a:prstGeom>
          </p:spPr>
          <p:txBody>
            <a:bodyPr anchor="t" rtlCol="false" tIns="0" lIns="0" bIns="0" rIns="0">
              <a:spAutoFit/>
            </a:bodyPr>
            <a:lstStyle/>
            <a:p>
              <a:pPr>
                <a:lnSpc>
                  <a:spcPts val="6159"/>
                </a:lnSpc>
                <a:spcBef>
                  <a:spcPct val="0"/>
                </a:spcBef>
              </a:pPr>
            </a:p>
          </p:txBody>
        </p:sp>
      </p:grpSp>
      <p:sp>
        <p:nvSpPr>
          <p:cNvPr name="TextBox 17" id="17"/>
          <p:cNvSpPr txBox="true"/>
          <p:nvPr/>
        </p:nvSpPr>
        <p:spPr>
          <a:xfrm rot="0">
            <a:off x="745519" y="942676"/>
            <a:ext cx="3067939" cy="457835"/>
          </a:xfrm>
          <a:prstGeom prst="rect">
            <a:avLst/>
          </a:prstGeom>
        </p:spPr>
        <p:txBody>
          <a:bodyPr anchor="t" rtlCol="false" tIns="0" lIns="0" bIns="0" rIns="0">
            <a:spAutoFit/>
          </a:bodyPr>
          <a:lstStyle/>
          <a:p>
            <a:pPr algn="ctr">
              <a:lnSpc>
                <a:spcPts val="3639"/>
              </a:lnSpc>
              <a:spcBef>
                <a:spcPct val="0"/>
              </a:spcBef>
            </a:pPr>
            <a:r>
              <a:rPr lang="en-US" sz="2599">
                <a:solidFill>
                  <a:srgbClr val="205745"/>
                </a:solidFill>
                <a:latin typeface="Now Bold"/>
              </a:rPr>
              <a:t>#2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DAFmhSFMMo4</dc:identifier>
  <dcterms:modified xsi:type="dcterms:W3CDTF">2011-08-01T06:04:30Z</dcterms:modified>
  <cp:revision>1</cp:revision>
  <dc:title>MAth &amp; life: “how close are we to math?”</dc:title>
</cp:coreProperties>
</file>