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65" r:id="rId4"/>
    <p:sldId id="260" r:id="rId5"/>
    <p:sldId id="261" r:id="rId6"/>
    <p:sldId id="264" r:id="rId7"/>
    <p:sldId id="267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  <p:embeddedFont>
      <p:font typeface="Canva Sans" panose="020B0503030501040103" pitchFamily="34" charset="0"/>
      <p:regular r:id="rId14"/>
    </p:embeddedFont>
    <p:embeddedFont>
      <p:font typeface="Nunito" pitchFamily="2" charset="77"/>
      <p:regular r:id="rId15"/>
      <p:bold r:id="rId16"/>
      <p:italic r:id="rId17"/>
      <p:boldItalic r:id="rId18"/>
    </p:embeddedFont>
    <p:embeddedFont>
      <p:font typeface="Nunito Bold" pitchFamily="2" charset="77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05" autoAdjust="0"/>
  </p:normalViewPr>
  <p:slideViewPr>
    <p:cSldViewPr>
      <p:cViewPr varScale="1">
        <p:scale>
          <a:sx n="71" d="100"/>
          <a:sy n="71" d="100"/>
        </p:scale>
        <p:origin x="8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RciBlaiCMU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576611" y="8353252"/>
            <a:ext cx="19974273" cy="1420979"/>
            <a:chOff x="0" y="0"/>
            <a:chExt cx="5260714" cy="37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116949" y="1896628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399945" y="6010601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0" y="0"/>
                </a:moveTo>
                <a:lnTo>
                  <a:pt x="3395204" y="0"/>
                </a:lnTo>
                <a:lnTo>
                  <a:pt x="3395204" y="1049427"/>
                </a:lnTo>
                <a:lnTo>
                  <a:pt x="0" y="1049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68631" y="2924194"/>
            <a:ext cx="14950738" cy="171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10443" dirty="0">
                <a:solidFill>
                  <a:srgbClr val="000000"/>
                </a:solidFill>
                <a:latin typeface="Fredoka One Bold"/>
              </a:rPr>
              <a:t>GAME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90453" y="4762704"/>
            <a:ext cx="9907094" cy="69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4"/>
              </a:lnSpc>
            </a:pPr>
            <a:r>
              <a:rPr lang="en-US" sz="4002" dirty="0">
                <a:solidFill>
                  <a:srgbClr val="000000"/>
                </a:solidFill>
                <a:latin typeface="Nunito Bold"/>
              </a:rPr>
              <a:t>Session III - Kate Lin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743950"/>
            <a:ext cx="72701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unito"/>
              </a:rPr>
              <a:t>Math &amp; Life: How Close Are We to Math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77754" y="8743950"/>
            <a:ext cx="448154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Nunito"/>
              </a:rPr>
              <a:t>WiSE Online 2023 </a:t>
            </a:r>
          </a:p>
        </p:txBody>
      </p:sp>
      <p:sp>
        <p:nvSpPr>
          <p:cNvPr id="14" name="Freeform 14"/>
          <p:cNvSpPr/>
          <p:nvPr/>
        </p:nvSpPr>
        <p:spPr>
          <a:xfrm>
            <a:off x="17216912" y="-911620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2076251" y="1662606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2120044" y="6010601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3395205" y="0"/>
                </a:moveTo>
                <a:lnTo>
                  <a:pt x="0" y="0"/>
                </a:lnTo>
                <a:lnTo>
                  <a:pt x="0" y="1049427"/>
                </a:lnTo>
                <a:lnTo>
                  <a:pt x="3395205" y="1049427"/>
                </a:lnTo>
                <a:lnTo>
                  <a:pt x="33952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69473" y="1983675"/>
            <a:ext cx="11749054" cy="546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10443" dirty="0">
                <a:solidFill>
                  <a:srgbClr val="000000"/>
                </a:solidFill>
                <a:latin typeface="Fredoka One Bold"/>
              </a:rPr>
              <a:t>Send secret messages with numbers</a:t>
            </a:r>
          </a:p>
        </p:txBody>
      </p:sp>
    </p:spTree>
    <p:extLst>
      <p:ext uri="{BB962C8B-B14F-4D97-AF65-F5344CB8AC3E}">
        <p14:creationId xmlns:p14="http://schemas.microsoft.com/office/powerpoint/2010/main" val="227302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4" y="-7131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909470"/>
            <a:ext cx="16230600" cy="6671312"/>
            <a:chOff x="0" y="-38100"/>
            <a:chExt cx="4274726" cy="17570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1028700"/>
            <a:ext cx="8009976" cy="1730229"/>
            <a:chOff x="0" y="0"/>
            <a:chExt cx="2109623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F1F2F2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16164492" y="6443050"/>
            <a:ext cx="2189615" cy="1982597"/>
          </a:xfrm>
          <a:custGeom>
            <a:avLst/>
            <a:gdLst/>
            <a:ahLst/>
            <a:cxnLst/>
            <a:rect l="l" t="t" r="r" b="b"/>
            <a:pathLst>
              <a:path w="2189615" h="1982597">
                <a:moveTo>
                  <a:pt x="2189616" y="0"/>
                </a:moveTo>
                <a:lnTo>
                  <a:pt x="0" y="0"/>
                </a:lnTo>
                <a:lnTo>
                  <a:pt x="0" y="1982597"/>
                </a:lnTo>
                <a:lnTo>
                  <a:pt x="2189616" y="1982597"/>
                </a:lnTo>
                <a:lnTo>
                  <a:pt x="21896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2300107" y="1028700"/>
            <a:ext cx="4927677" cy="1532060"/>
          </a:xfrm>
          <a:custGeom>
            <a:avLst/>
            <a:gdLst/>
            <a:ahLst/>
            <a:cxnLst/>
            <a:rect l="l" t="t" r="r" b="b"/>
            <a:pathLst>
              <a:path w="4927677" h="1532060">
                <a:moveTo>
                  <a:pt x="0" y="0"/>
                </a:moveTo>
                <a:lnTo>
                  <a:pt x="4927677" y="0"/>
                </a:lnTo>
                <a:lnTo>
                  <a:pt x="4927677" y="1532060"/>
                </a:lnTo>
                <a:lnTo>
                  <a:pt x="0" y="15320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29AD82-2F6C-00E6-F9A9-4FFA8A5382A1}"/>
                  </a:ext>
                </a:extLst>
              </p:cNvPr>
              <p:cNvSpPr txBox="1"/>
              <p:nvPr/>
            </p:nvSpPr>
            <p:spPr>
              <a:xfrm>
                <a:off x="-3505200" y="4114801"/>
                <a:ext cx="14097000" cy="6283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3132">
                  <a:lnSpc>
                    <a:spcPts val="48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499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49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4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34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4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34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4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34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499" dirty="0">
                  <a:solidFill>
                    <a:srgbClr val="000000"/>
                  </a:solidFill>
                  <a:latin typeface="Nunito Bold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29AD82-2F6C-00E6-F9A9-4FFA8A538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05200" y="4114801"/>
                <a:ext cx="14097000" cy="628377"/>
              </a:xfrm>
              <a:prstGeom prst="rect">
                <a:avLst/>
              </a:prstGeom>
              <a:blipFill>
                <a:blip r:embed="rId8"/>
                <a:stretch>
                  <a:fillRect t="-94000" b="-5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4">
            <a:extLst>
              <a:ext uri="{FF2B5EF4-FFF2-40B4-BE49-F238E27FC236}">
                <a16:creationId xmlns:a16="http://schemas.microsoft.com/office/drawing/2014/main" id="{2FC55B68-5B84-372D-7C46-CE3D86D75608}"/>
              </a:ext>
            </a:extLst>
          </p:cNvPr>
          <p:cNvSpPr txBox="1"/>
          <p:nvPr/>
        </p:nvSpPr>
        <p:spPr>
          <a:xfrm>
            <a:off x="4543721" y="1246270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000000"/>
                </a:solidFill>
                <a:latin typeface="Fredoka One Bold"/>
              </a:rPr>
              <a:t>Matrix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A122D1-741C-B080-3DEB-DA7F1D887577}"/>
              </a:ext>
            </a:extLst>
          </p:cNvPr>
          <p:cNvSpPr txBox="1"/>
          <p:nvPr/>
        </p:nvSpPr>
        <p:spPr>
          <a:xfrm>
            <a:off x="4522773" y="4312970"/>
            <a:ext cx="12641277" cy="594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200" dirty="0">
                <a:latin typeface="Nunito Bold"/>
              </a:rPr>
              <a:t>this matrix has 3 rows and 2 columns, so it is called a 3 by 2 matrix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64B8DF-4B63-6F5B-7281-C905FFB1D133}"/>
              </a:ext>
            </a:extLst>
          </p:cNvPr>
          <p:cNvSpPr txBox="1"/>
          <p:nvPr/>
        </p:nvSpPr>
        <p:spPr>
          <a:xfrm>
            <a:off x="2971800" y="5183766"/>
            <a:ext cx="12641277" cy="594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200" dirty="0">
                <a:solidFill>
                  <a:schemeClr val="accent1"/>
                </a:solidFill>
                <a:latin typeface="Nunito Bold"/>
              </a:rPr>
              <a:t>3 x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FBF014-D122-BB9F-6DF1-FB12322B9521}"/>
                  </a:ext>
                </a:extLst>
              </p:cNvPr>
              <p:cNvSpPr txBox="1"/>
              <p:nvPr/>
            </p:nvSpPr>
            <p:spPr>
              <a:xfrm>
                <a:off x="-878682" y="6662753"/>
                <a:ext cx="14097000" cy="6283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3132">
                  <a:lnSpc>
                    <a:spcPts val="48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499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499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499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499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3499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499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499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3499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499" dirty="0">
                  <a:solidFill>
                    <a:srgbClr val="000000"/>
                  </a:solidFill>
                  <a:latin typeface="Nunito Bold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FBF014-D122-BB9F-6DF1-FB12322B9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8682" y="6662753"/>
                <a:ext cx="14097000" cy="628377"/>
              </a:xfrm>
              <a:prstGeom prst="rect">
                <a:avLst/>
              </a:prstGeom>
              <a:blipFill>
                <a:blip r:embed="rId9"/>
                <a:stretch>
                  <a:fillRect t="-3333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E0BFDD-D8AF-DBDE-A71E-73130A617CEA}"/>
                  </a:ext>
                </a:extLst>
              </p:cNvPr>
              <p:cNvSpPr txBox="1"/>
              <p:nvPr/>
            </p:nvSpPr>
            <p:spPr>
              <a:xfrm>
                <a:off x="2872511" y="6654436"/>
                <a:ext cx="14097000" cy="6283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3132">
                  <a:lnSpc>
                    <a:spcPts val="48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499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499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499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499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499" dirty="0">
                  <a:solidFill>
                    <a:srgbClr val="000000"/>
                  </a:solidFill>
                  <a:latin typeface="Nunito Bold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E0BFDD-D8AF-DBDE-A71E-73130A617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511" y="6654436"/>
                <a:ext cx="14097000" cy="628377"/>
              </a:xfrm>
              <a:prstGeom prst="rect">
                <a:avLst/>
              </a:prstGeom>
              <a:blipFill>
                <a:blip r:embed="rId10"/>
                <a:stretch>
                  <a:fillRect t="-36000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919DFB-2FBF-7250-D1EC-B79D09E98DFD}"/>
                  </a:ext>
                </a:extLst>
              </p:cNvPr>
              <p:cNvSpPr txBox="1"/>
              <p:nvPr/>
            </p:nvSpPr>
            <p:spPr>
              <a:xfrm>
                <a:off x="5300661" y="6685469"/>
                <a:ext cx="14097000" cy="6283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3132">
                  <a:lnSpc>
                    <a:spcPts val="48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499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499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499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499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499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499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499" dirty="0">
                  <a:solidFill>
                    <a:srgbClr val="000000"/>
                  </a:solidFill>
                  <a:latin typeface="Nunito Bold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919DFB-2FBF-7250-D1EC-B79D09E98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661" y="6685469"/>
                <a:ext cx="14097000" cy="628377"/>
              </a:xfrm>
              <a:prstGeom prst="rect">
                <a:avLst/>
              </a:prstGeom>
              <a:blipFill>
                <a:blip r:embed="rId11"/>
                <a:stretch>
                  <a:fillRect t="-34000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45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3" y="161905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622294"/>
            <a:ext cx="16230600" cy="6526651"/>
            <a:chOff x="0" y="0"/>
            <a:chExt cx="4274726" cy="1718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05673" y="931981"/>
            <a:ext cx="8009976" cy="1730229"/>
            <a:chOff x="0" y="0"/>
            <a:chExt cx="2109623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F1F2F2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109663" y="8444227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16164492" y="6443050"/>
            <a:ext cx="2189615" cy="1982597"/>
          </a:xfrm>
          <a:custGeom>
            <a:avLst/>
            <a:gdLst/>
            <a:ahLst/>
            <a:cxnLst/>
            <a:rect l="l" t="t" r="r" b="b"/>
            <a:pathLst>
              <a:path w="2189615" h="1982597">
                <a:moveTo>
                  <a:pt x="2189616" y="0"/>
                </a:moveTo>
                <a:lnTo>
                  <a:pt x="0" y="0"/>
                </a:lnTo>
                <a:lnTo>
                  <a:pt x="0" y="1982597"/>
                </a:lnTo>
                <a:lnTo>
                  <a:pt x="2189616" y="1982597"/>
                </a:lnTo>
                <a:lnTo>
                  <a:pt x="21896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300107" y="1028700"/>
            <a:ext cx="4927677" cy="1532060"/>
          </a:xfrm>
          <a:custGeom>
            <a:avLst/>
            <a:gdLst/>
            <a:ahLst/>
            <a:cxnLst/>
            <a:rect l="l" t="t" r="r" b="b"/>
            <a:pathLst>
              <a:path w="4927677" h="1532060">
                <a:moveTo>
                  <a:pt x="0" y="0"/>
                </a:moveTo>
                <a:lnTo>
                  <a:pt x="4927677" y="0"/>
                </a:lnTo>
                <a:lnTo>
                  <a:pt x="4927677" y="1532060"/>
                </a:lnTo>
                <a:lnTo>
                  <a:pt x="0" y="15320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510383" y="1168600"/>
            <a:ext cx="9200557" cy="96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0"/>
              </a:lnSpc>
            </a:pPr>
            <a:r>
              <a:rPr lang="en-US" sz="5707" dirty="0">
                <a:solidFill>
                  <a:srgbClr val="000000"/>
                </a:solidFill>
                <a:latin typeface="Fredoka One Bold"/>
              </a:rPr>
              <a:t>Multiplication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52600" y="8570308"/>
            <a:ext cx="15470436" cy="154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Canva Sans"/>
              </a:rPr>
              <a:t>  video explanation: </a:t>
            </a:r>
            <a:r>
              <a:rPr lang="en-US" sz="2900" u="sng" dirty="0">
                <a:solidFill>
                  <a:srgbClr val="000000"/>
                </a:solidFill>
                <a:latin typeface="Canva Sans"/>
                <a:hlinkClick r:id="rId8" tooltip="https://youtu.be/wRciBlaiCMU"/>
              </a:rPr>
              <a:t>https://www.khanacademy.org/math/precalculus/x9e81a4f98389efdf:matrices/x9e81a4f98389efdf:multiplying-matrices-by-matrices/v/matrix-multiplication-intro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2076251" y="1662606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2120044" y="6010601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3395205" y="0"/>
                </a:moveTo>
                <a:lnTo>
                  <a:pt x="0" y="0"/>
                </a:lnTo>
                <a:lnTo>
                  <a:pt x="0" y="1049427"/>
                </a:lnTo>
                <a:lnTo>
                  <a:pt x="3395205" y="1049427"/>
                </a:lnTo>
                <a:lnTo>
                  <a:pt x="33952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69473" y="2809903"/>
            <a:ext cx="11749054" cy="3589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10443" dirty="0">
                <a:solidFill>
                  <a:srgbClr val="000000"/>
                </a:solidFill>
                <a:latin typeface="Fredoka One Bold"/>
              </a:rPr>
              <a:t>Create your messages!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3" y="32127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68768"/>
            <a:ext cx="16573500" cy="8299131"/>
            <a:chOff x="0" y="0"/>
            <a:chExt cx="4274726" cy="1718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23333" y="545573"/>
            <a:ext cx="8009976" cy="1730229"/>
            <a:chOff x="0" y="0"/>
            <a:chExt cx="2109623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F1F2F2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16164492" y="6443050"/>
            <a:ext cx="2189615" cy="1982597"/>
          </a:xfrm>
          <a:custGeom>
            <a:avLst/>
            <a:gdLst/>
            <a:ahLst/>
            <a:cxnLst/>
            <a:rect l="l" t="t" r="r" b="b"/>
            <a:pathLst>
              <a:path w="2189615" h="1982597">
                <a:moveTo>
                  <a:pt x="2189616" y="0"/>
                </a:moveTo>
                <a:lnTo>
                  <a:pt x="0" y="0"/>
                </a:lnTo>
                <a:lnTo>
                  <a:pt x="0" y="1982597"/>
                </a:lnTo>
                <a:lnTo>
                  <a:pt x="2189616" y="1982597"/>
                </a:lnTo>
                <a:lnTo>
                  <a:pt x="21896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300107" y="1028700"/>
            <a:ext cx="4927677" cy="1532060"/>
          </a:xfrm>
          <a:custGeom>
            <a:avLst/>
            <a:gdLst/>
            <a:ahLst/>
            <a:cxnLst/>
            <a:rect l="l" t="t" r="r" b="b"/>
            <a:pathLst>
              <a:path w="4927677" h="1532060">
                <a:moveTo>
                  <a:pt x="0" y="0"/>
                </a:moveTo>
                <a:lnTo>
                  <a:pt x="4927677" y="0"/>
                </a:lnTo>
                <a:lnTo>
                  <a:pt x="4927677" y="1532060"/>
                </a:lnTo>
                <a:lnTo>
                  <a:pt x="0" y="15320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78A9B7C7-7A76-FF63-90EB-24771E438CCB}"/>
              </a:ext>
            </a:extLst>
          </p:cNvPr>
          <p:cNvSpPr txBox="1"/>
          <p:nvPr/>
        </p:nvSpPr>
        <p:spPr>
          <a:xfrm>
            <a:off x="6109253" y="79575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000000"/>
                </a:solidFill>
                <a:latin typeface="Fredoka One Bold"/>
              </a:rPr>
              <a:t>Example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E31D7415-BE34-9D27-8E8E-48F3965F8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13026"/>
              </p:ext>
            </p:extLst>
          </p:nvPr>
        </p:nvGraphicFramePr>
        <p:xfrm>
          <a:off x="1295401" y="3026695"/>
          <a:ext cx="15963891" cy="17302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0479">
                  <a:extLst>
                    <a:ext uri="{9D8B030D-6E8A-4147-A177-3AD203B41FA5}">
                      <a16:colId xmlns:a16="http://schemas.microsoft.com/office/drawing/2014/main" val="43960210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638301708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812138507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3972985836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357404909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3733433070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901836518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406667312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562077114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417620155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691108766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981883975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4221441932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625192703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667582607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692215897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442261694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3373197160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843818668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634899272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812299240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409755370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125970031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322493600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470813203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4290468170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997954531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546513198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625904274"/>
                    </a:ext>
                  </a:extLst>
                </a:gridCol>
              </a:tblGrid>
              <a:tr h="865115">
                <a:tc>
                  <a:txBody>
                    <a:bodyPr/>
                    <a:lstStyle/>
                    <a:p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 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43146"/>
                  </a:ext>
                </a:extLst>
              </a:tr>
              <a:tr h="865115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2941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26C7CFF-3758-1CD3-1BFF-EDF5BE5386AA}"/>
              </a:ext>
            </a:extLst>
          </p:cNvPr>
          <p:cNvSpPr txBox="1"/>
          <p:nvPr/>
        </p:nvSpPr>
        <p:spPr>
          <a:xfrm>
            <a:off x="1487026" y="5019501"/>
            <a:ext cx="7315200" cy="5621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4899"/>
              </a:lnSpc>
              <a:buAutoNum type="arabicPeriod"/>
            </a:pPr>
            <a:r>
              <a:rPr lang="en-US" sz="3200" dirty="0">
                <a:latin typeface="Nunito Bold"/>
              </a:rPr>
              <a:t>MESSAGE</a:t>
            </a:r>
          </a:p>
          <a:p>
            <a:pPr marL="514350" indent="-514350">
              <a:lnSpc>
                <a:spcPts val="4899"/>
              </a:lnSpc>
              <a:buAutoNum type="arabicPeriod"/>
            </a:pPr>
            <a:r>
              <a:rPr lang="en-US" sz="3200" dirty="0">
                <a:latin typeface="Nunito Bold"/>
              </a:rPr>
              <a:t>CONVERT</a:t>
            </a:r>
          </a:p>
          <a:p>
            <a:pPr marL="514350" indent="-514350">
              <a:lnSpc>
                <a:spcPts val="4899"/>
              </a:lnSpc>
              <a:buAutoNum type="arabicPeriod"/>
            </a:pPr>
            <a:r>
              <a:rPr lang="en-US" sz="3200" dirty="0">
                <a:latin typeface="Nunito Bold"/>
              </a:rPr>
              <a:t>ENCODE</a:t>
            </a:r>
          </a:p>
          <a:p>
            <a:pPr marL="514350" indent="-514350">
              <a:lnSpc>
                <a:spcPts val="4899"/>
              </a:lnSpc>
              <a:buAutoNum type="arabicPeriod"/>
            </a:pPr>
            <a:r>
              <a:rPr lang="en-US" sz="3200" dirty="0">
                <a:latin typeface="Nunito Bold"/>
              </a:rPr>
              <a:t>DECODE</a:t>
            </a:r>
          </a:p>
          <a:p>
            <a:pPr marL="514350" indent="-514350">
              <a:lnSpc>
                <a:spcPts val="4899"/>
              </a:lnSpc>
              <a:buAutoNum type="arabicPeriod"/>
            </a:pPr>
            <a:r>
              <a:rPr lang="en-US" sz="3200" dirty="0">
                <a:latin typeface="Nunito Bold"/>
              </a:rPr>
              <a:t>CONVERT</a:t>
            </a:r>
          </a:p>
          <a:p>
            <a:pPr marL="514350" indent="-514350">
              <a:lnSpc>
                <a:spcPts val="4899"/>
              </a:lnSpc>
              <a:buAutoNum type="arabicPeriod"/>
            </a:pPr>
            <a:r>
              <a:rPr lang="en-US" sz="3200" dirty="0">
                <a:latin typeface="Nunito Bold"/>
              </a:rPr>
              <a:t>DONE!</a:t>
            </a:r>
          </a:p>
          <a:p>
            <a:pPr marL="514350" indent="-514350">
              <a:lnSpc>
                <a:spcPts val="4899"/>
              </a:lnSpc>
              <a:buAutoNum type="arabicPeriod"/>
            </a:pPr>
            <a:endParaRPr lang="en-US" sz="3200" dirty="0">
              <a:latin typeface="Nunito Bold"/>
            </a:endParaRPr>
          </a:p>
          <a:p>
            <a:pPr marL="514350" indent="-514350">
              <a:lnSpc>
                <a:spcPts val="4899"/>
              </a:lnSpc>
              <a:buAutoNum type="arabicPeriod"/>
            </a:pPr>
            <a:endParaRPr lang="en-US" sz="3200" dirty="0">
              <a:latin typeface="Nunito Bold"/>
            </a:endParaRPr>
          </a:p>
          <a:p>
            <a:pPr marL="514350" indent="-514350">
              <a:lnSpc>
                <a:spcPts val="4899"/>
              </a:lnSpc>
              <a:buAutoNum type="arabicPeriod"/>
            </a:pPr>
            <a:endParaRPr lang="en-US" sz="3200" dirty="0">
              <a:latin typeface="Nunito 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1CE7BD-4D64-8129-2336-248A13F5272A}"/>
              </a:ext>
            </a:extLst>
          </p:cNvPr>
          <p:cNvSpPr txBox="1"/>
          <p:nvPr/>
        </p:nvSpPr>
        <p:spPr>
          <a:xfrm>
            <a:off x="4846515" y="5178006"/>
            <a:ext cx="12641277" cy="1851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200" dirty="0">
                <a:latin typeface="Nunito Bold"/>
              </a:rPr>
              <a:t>Message: Farewell</a:t>
            </a:r>
          </a:p>
          <a:p>
            <a:pPr>
              <a:lnSpc>
                <a:spcPts val="4899"/>
              </a:lnSpc>
            </a:pPr>
            <a:r>
              <a:rPr lang="en-US" sz="3200" dirty="0">
                <a:latin typeface="Nunito Bold"/>
              </a:rPr>
              <a:t>Convert: 6 1 18 5 23 5 12 12</a:t>
            </a:r>
          </a:p>
          <a:p>
            <a:pPr>
              <a:lnSpc>
                <a:spcPts val="4899"/>
              </a:lnSpc>
            </a:pPr>
            <a:r>
              <a:rPr lang="en-US" sz="3200" dirty="0">
                <a:latin typeface="Nunito Bold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F2A472-BF7D-821C-A961-0E50539238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0" y="5241841"/>
            <a:ext cx="5702300" cy="1333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5222D43-666D-3088-1BC7-0A83940F5627}"/>
              </a:ext>
            </a:extLst>
          </p:cNvPr>
          <p:cNvSpPr txBox="1"/>
          <p:nvPr/>
        </p:nvSpPr>
        <p:spPr>
          <a:xfrm>
            <a:off x="11832527" y="6731464"/>
            <a:ext cx="1197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Nunito Bold"/>
              </a:rPr>
              <a:t>Encode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0259A2-D59E-5601-421F-BEF01B90F6DA}"/>
              </a:ext>
            </a:extLst>
          </p:cNvPr>
          <p:cNvSpPr txBox="1"/>
          <p:nvPr/>
        </p:nvSpPr>
        <p:spPr>
          <a:xfrm>
            <a:off x="15685390" y="6744889"/>
            <a:ext cx="1197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Nunito Bold"/>
              </a:rPr>
              <a:t>Decode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619164-DD7A-DBCF-60EF-DBA74BD8EA18}"/>
                  </a:ext>
                </a:extLst>
              </p:cNvPr>
              <p:cNvSpPr txBox="1"/>
              <p:nvPr/>
            </p:nvSpPr>
            <p:spPr>
              <a:xfrm>
                <a:off x="2604349" y="7505961"/>
                <a:ext cx="12641277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8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87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64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07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84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79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60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b="0" dirty="0">
                  <a:latin typeface="Nunito Bold"/>
                  <a:ea typeface="Cambria Math" panose="02040503050406030204" pitchFamily="18" charset="0"/>
                </a:endParaRPr>
              </a:p>
              <a:p>
                <a:pPr>
                  <a:lnSpc>
                    <a:spcPts val="4899"/>
                  </a:lnSpc>
                </a:pPr>
                <a:endParaRPr lang="en-US" sz="3200" dirty="0">
                  <a:latin typeface="Nunito Bold"/>
                </a:endParaRPr>
              </a:p>
              <a:p>
                <a:pPr>
                  <a:lnSpc>
                    <a:spcPts val="4899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87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20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64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07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84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79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60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latin typeface="Nunito Bold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619164-DD7A-DBCF-60EF-DBA74BD8E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349" y="7505961"/>
                <a:ext cx="12641277" cy="1933286"/>
              </a:xfrm>
              <a:prstGeom prst="rect">
                <a:avLst/>
              </a:prstGeom>
              <a:blipFill>
                <a:blip r:embed="rId9"/>
                <a:stretch>
                  <a:fillRect t="-7143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69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3" y="32127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568768"/>
            <a:ext cx="16573500" cy="8299131"/>
            <a:chOff x="0" y="0"/>
            <a:chExt cx="4274726" cy="1718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23333" y="545573"/>
            <a:ext cx="8009976" cy="1730229"/>
            <a:chOff x="0" y="0"/>
            <a:chExt cx="2109623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DDDEDE"/>
            </a:solidFill>
            <a:ln w="38100">
              <a:solidFill>
                <a:srgbClr val="F1F2F2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16164492" y="6443050"/>
            <a:ext cx="2189615" cy="1982597"/>
          </a:xfrm>
          <a:custGeom>
            <a:avLst/>
            <a:gdLst/>
            <a:ahLst/>
            <a:cxnLst/>
            <a:rect l="l" t="t" r="r" b="b"/>
            <a:pathLst>
              <a:path w="2189615" h="1982597">
                <a:moveTo>
                  <a:pt x="2189616" y="0"/>
                </a:moveTo>
                <a:lnTo>
                  <a:pt x="0" y="0"/>
                </a:lnTo>
                <a:lnTo>
                  <a:pt x="0" y="1982597"/>
                </a:lnTo>
                <a:lnTo>
                  <a:pt x="2189616" y="1982597"/>
                </a:lnTo>
                <a:lnTo>
                  <a:pt x="21896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300107" y="1028700"/>
            <a:ext cx="4927677" cy="1532060"/>
          </a:xfrm>
          <a:custGeom>
            <a:avLst/>
            <a:gdLst/>
            <a:ahLst/>
            <a:cxnLst/>
            <a:rect l="l" t="t" r="r" b="b"/>
            <a:pathLst>
              <a:path w="4927677" h="1532060">
                <a:moveTo>
                  <a:pt x="0" y="0"/>
                </a:moveTo>
                <a:lnTo>
                  <a:pt x="4927677" y="0"/>
                </a:lnTo>
                <a:lnTo>
                  <a:pt x="4927677" y="1532060"/>
                </a:lnTo>
                <a:lnTo>
                  <a:pt x="0" y="15320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78A9B7C7-7A76-FF63-90EB-24771E438CCB}"/>
              </a:ext>
            </a:extLst>
          </p:cNvPr>
          <p:cNvSpPr txBox="1"/>
          <p:nvPr/>
        </p:nvSpPr>
        <p:spPr>
          <a:xfrm>
            <a:off x="6109253" y="795755"/>
            <a:ext cx="9200557" cy="11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000000"/>
                </a:solidFill>
                <a:latin typeface="Fredoka One Bold"/>
              </a:rPr>
              <a:t>Try your own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E31D7415-BE34-9D27-8E8E-48F3965F8764}"/>
              </a:ext>
            </a:extLst>
          </p:cNvPr>
          <p:cNvGraphicFramePr>
            <a:graphicFrameLocks noGrp="1"/>
          </p:cNvGraphicFramePr>
          <p:nvPr/>
        </p:nvGraphicFramePr>
        <p:xfrm>
          <a:off x="1295401" y="3026695"/>
          <a:ext cx="15963891" cy="17302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0479">
                  <a:extLst>
                    <a:ext uri="{9D8B030D-6E8A-4147-A177-3AD203B41FA5}">
                      <a16:colId xmlns:a16="http://schemas.microsoft.com/office/drawing/2014/main" val="43960210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638301708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812138507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3972985836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357404909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3733433070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901836518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406667312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562077114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417620155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691108766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981883975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4221441932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625192703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667582607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692215897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442261694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3373197160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843818668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634899272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812299240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409755370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125970031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322493600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470813203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4290468170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997954531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1546513198"/>
                    </a:ext>
                  </a:extLst>
                </a:gridCol>
                <a:gridCol w="550479">
                  <a:extLst>
                    <a:ext uri="{9D8B030D-6E8A-4147-A177-3AD203B41FA5}">
                      <a16:colId xmlns:a16="http://schemas.microsoft.com/office/drawing/2014/main" val="2625904274"/>
                    </a:ext>
                  </a:extLst>
                </a:gridCol>
              </a:tblGrid>
              <a:tr h="865115">
                <a:tc>
                  <a:txBody>
                    <a:bodyPr/>
                    <a:lstStyle/>
                    <a:p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[ 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43146"/>
                  </a:ext>
                </a:extLst>
              </a:tr>
              <a:tr h="865115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2941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26C7CFF-3758-1CD3-1BFF-EDF5BE5386AA}"/>
              </a:ext>
            </a:extLst>
          </p:cNvPr>
          <p:cNvSpPr txBox="1"/>
          <p:nvPr/>
        </p:nvSpPr>
        <p:spPr>
          <a:xfrm>
            <a:off x="2987731" y="5311607"/>
            <a:ext cx="7315200" cy="5621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4899"/>
              </a:lnSpc>
              <a:buAutoNum type="arabicPeriod"/>
            </a:pPr>
            <a:r>
              <a:rPr lang="en-US" sz="3200" dirty="0">
                <a:latin typeface="Nunito Bold"/>
              </a:rPr>
              <a:t>MESSAGE</a:t>
            </a:r>
          </a:p>
          <a:p>
            <a:pPr marL="514350" indent="-514350">
              <a:lnSpc>
                <a:spcPts val="4899"/>
              </a:lnSpc>
              <a:buAutoNum type="arabicPeriod"/>
            </a:pPr>
            <a:r>
              <a:rPr lang="en-US" sz="3200" dirty="0">
                <a:latin typeface="Nunito Bold"/>
              </a:rPr>
              <a:t>CONVERT</a:t>
            </a:r>
          </a:p>
          <a:p>
            <a:pPr marL="514350" indent="-514350">
              <a:lnSpc>
                <a:spcPts val="4899"/>
              </a:lnSpc>
              <a:buAutoNum type="arabicPeriod"/>
            </a:pPr>
            <a:r>
              <a:rPr lang="en-US" sz="3200" dirty="0">
                <a:latin typeface="Nunito Bold"/>
              </a:rPr>
              <a:t>ENCODE</a:t>
            </a:r>
          </a:p>
          <a:p>
            <a:pPr marL="514350" indent="-514350">
              <a:lnSpc>
                <a:spcPts val="4899"/>
              </a:lnSpc>
              <a:buAutoNum type="arabicPeriod"/>
            </a:pPr>
            <a:r>
              <a:rPr lang="en-US" sz="3200" dirty="0">
                <a:latin typeface="Nunito Bold"/>
              </a:rPr>
              <a:t>DECODE</a:t>
            </a:r>
          </a:p>
          <a:p>
            <a:pPr marL="514350" indent="-514350">
              <a:lnSpc>
                <a:spcPts val="4899"/>
              </a:lnSpc>
              <a:buAutoNum type="arabicPeriod"/>
            </a:pPr>
            <a:r>
              <a:rPr lang="en-US" sz="3200" dirty="0">
                <a:latin typeface="Nunito Bold"/>
              </a:rPr>
              <a:t>CONVERT</a:t>
            </a:r>
          </a:p>
          <a:p>
            <a:pPr marL="514350" indent="-514350">
              <a:lnSpc>
                <a:spcPts val="4899"/>
              </a:lnSpc>
              <a:buAutoNum type="arabicPeriod"/>
            </a:pPr>
            <a:r>
              <a:rPr lang="en-US" sz="3200" dirty="0">
                <a:latin typeface="Nunito Bold"/>
              </a:rPr>
              <a:t>DONE!</a:t>
            </a:r>
          </a:p>
          <a:p>
            <a:pPr marL="514350" indent="-514350">
              <a:lnSpc>
                <a:spcPts val="4899"/>
              </a:lnSpc>
              <a:buAutoNum type="arabicPeriod"/>
            </a:pPr>
            <a:endParaRPr lang="en-US" sz="3200" dirty="0">
              <a:latin typeface="Nunito Bold"/>
            </a:endParaRPr>
          </a:p>
          <a:p>
            <a:pPr marL="514350" indent="-514350">
              <a:lnSpc>
                <a:spcPts val="4899"/>
              </a:lnSpc>
              <a:buAutoNum type="arabicPeriod"/>
            </a:pPr>
            <a:endParaRPr lang="en-US" sz="3200" dirty="0">
              <a:latin typeface="Nunito Bold"/>
            </a:endParaRPr>
          </a:p>
          <a:p>
            <a:pPr marL="514350" indent="-514350">
              <a:lnSpc>
                <a:spcPts val="4899"/>
              </a:lnSpc>
              <a:buAutoNum type="arabicPeriod"/>
            </a:pPr>
            <a:endParaRPr lang="en-US" sz="3200" dirty="0">
              <a:latin typeface="Nunito Bold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F2A472-BF7D-821C-A961-0E50539238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21" y="5321998"/>
            <a:ext cx="5702300" cy="1333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5222D43-666D-3088-1BC7-0A83940F5627}"/>
              </a:ext>
            </a:extLst>
          </p:cNvPr>
          <p:cNvSpPr txBox="1"/>
          <p:nvPr/>
        </p:nvSpPr>
        <p:spPr>
          <a:xfrm>
            <a:off x="8894048" y="6811621"/>
            <a:ext cx="1197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Nunito Bold"/>
              </a:rPr>
              <a:t>Encode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0259A2-D59E-5601-421F-BEF01B90F6DA}"/>
              </a:ext>
            </a:extLst>
          </p:cNvPr>
          <p:cNvSpPr txBox="1"/>
          <p:nvPr/>
        </p:nvSpPr>
        <p:spPr>
          <a:xfrm>
            <a:off x="12746911" y="6825046"/>
            <a:ext cx="1197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Nunito Bold"/>
              </a:rPr>
              <a:t>Decode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D372F-D559-0E2C-64DF-02C0CE3C30B1}"/>
              </a:ext>
            </a:extLst>
          </p:cNvPr>
          <p:cNvSpPr txBox="1"/>
          <p:nvPr/>
        </p:nvSpPr>
        <p:spPr>
          <a:xfrm>
            <a:off x="7431740" y="7735635"/>
            <a:ext cx="7569900" cy="122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3200" dirty="0">
                <a:latin typeface="Nunito Bold"/>
              </a:rPr>
              <a:t>We will encode our message and then decode your partner’s message!</a:t>
            </a:r>
          </a:p>
        </p:txBody>
      </p:sp>
    </p:spTree>
    <p:extLst>
      <p:ext uri="{BB962C8B-B14F-4D97-AF65-F5344CB8AC3E}">
        <p14:creationId xmlns:p14="http://schemas.microsoft.com/office/powerpoint/2010/main" val="71338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259</Words>
  <Application>Microsoft Macintosh PowerPoint</Application>
  <PresentationFormat>Custom</PresentationFormat>
  <Paragraphs>158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Fredoka One Bold</vt:lpstr>
      <vt:lpstr>Nunito Bold</vt:lpstr>
      <vt:lpstr>Calibri</vt:lpstr>
      <vt:lpstr>Canva Sans</vt:lpstr>
      <vt:lpstr>Cambria Math</vt:lpstr>
      <vt:lpstr>Nunito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simulation</dc:title>
  <cp:lastModifiedBy>Lin, Jing Xuan</cp:lastModifiedBy>
  <cp:revision>9</cp:revision>
  <dcterms:created xsi:type="dcterms:W3CDTF">2006-08-16T00:00:00Z</dcterms:created>
  <dcterms:modified xsi:type="dcterms:W3CDTF">2023-07-22T02:46:21Z</dcterms:modified>
  <dc:identifier>DAFmwSoCw1o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51976e-1677-41d8-bbf2-3f9ab21c7064_Enabled">
    <vt:lpwstr>true</vt:lpwstr>
  </property>
  <property fmtid="{D5CDD505-2E9C-101B-9397-08002B2CF9AE}" pid="3" name="MSIP_Label_ca51976e-1677-41d8-bbf2-3f9ab21c7064_SetDate">
    <vt:lpwstr>2023-06-25T09:49:29Z</vt:lpwstr>
  </property>
  <property fmtid="{D5CDD505-2E9C-101B-9397-08002B2CF9AE}" pid="4" name="MSIP_Label_ca51976e-1677-41d8-bbf2-3f9ab21c7064_Method">
    <vt:lpwstr>Standard</vt:lpwstr>
  </property>
  <property fmtid="{D5CDD505-2E9C-101B-9397-08002B2CF9AE}" pid="5" name="MSIP_Label_ca51976e-1677-41d8-bbf2-3f9ab21c7064_Name">
    <vt:lpwstr>defa4170-0d19-0005-0004-bc88714345d2</vt:lpwstr>
  </property>
  <property fmtid="{D5CDD505-2E9C-101B-9397-08002B2CF9AE}" pid="6" name="MSIP_Label_ca51976e-1677-41d8-bbf2-3f9ab21c7064_SiteId">
    <vt:lpwstr>c31c975b-d687-4136-b03e-2462bfade1af</vt:lpwstr>
  </property>
  <property fmtid="{D5CDD505-2E9C-101B-9397-08002B2CF9AE}" pid="7" name="MSIP_Label_ca51976e-1677-41d8-bbf2-3f9ab21c7064_ActionId">
    <vt:lpwstr>ec9116c8-a936-4829-a846-8d8b2fa6b980</vt:lpwstr>
  </property>
  <property fmtid="{D5CDD505-2E9C-101B-9397-08002B2CF9AE}" pid="8" name="MSIP_Label_ca51976e-1677-41d8-bbf2-3f9ab21c7064_ContentBits">
    <vt:lpwstr>0</vt:lpwstr>
  </property>
</Properties>
</file>