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4630400" cy="8229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1pPr>
    <a:lvl2pPr marL="0" marR="0" indent="4572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2pPr>
    <a:lvl3pPr marL="0" marR="0" indent="9144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3pPr>
    <a:lvl4pPr marL="0" marR="0" indent="13716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4pPr>
    <a:lvl5pPr marL="0" marR="0" indent="18288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5pPr>
    <a:lvl6pPr marL="0" marR="0" indent="22860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6pPr>
    <a:lvl7pPr marL="0" marR="0" indent="27432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7pPr>
    <a:lvl8pPr marL="0" marR="0" indent="32004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8pPr>
    <a:lvl9pPr marL="0" marR="0" indent="365760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731519" y="110489"/>
            <a:ext cx="13167362" cy="1809751"/>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标题文本</a:t>
            </a:r>
          </a:p>
        </p:txBody>
      </p:sp>
      <p:sp>
        <p:nvSpPr>
          <p:cNvPr id="3" name="正文级别 1…"/>
          <p:cNvSpPr txBox="1"/>
          <p:nvPr>
            <p:ph type="body" idx="1"/>
          </p:nvPr>
        </p:nvSpPr>
        <p:spPr>
          <a:xfrm>
            <a:off x="731519" y="1920239"/>
            <a:ext cx="13167362" cy="630936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7071359" y="7408544"/>
            <a:ext cx="3413761" cy="438151"/>
          </a:xfrm>
          <a:prstGeom prst="rect">
            <a:avLst/>
          </a:prstGeom>
          <a:ln w="12700">
            <a:miter lim="400000"/>
          </a:ln>
        </p:spPr>
        <p:txBody>
          <a:bodyPr wrap="none" lIns="45719" rIns="45719" anchor="ctr">
            <a:spAutoFit/>
          </a:bodyPr>
          <a:lstStyle>
            <a:lvl1pPr algn="r">
              <a:lnSpc>
                <a:spcPct val="100000"/>
              </a:lnSpc>
              <a:defRPr sz="1200">
                <a:solidFill>
                  <a:srgbClr val="000000"/>
                </a:solidFill>
                <a:latin typeface="+mn-lt"/>
                <a:ea typeface="+mn-ea"/>
                <a:cs typeface="+mn-cs"/>
                <a:sym typeface="Calibri"/>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tif"/><Relationship Id="rId3" Type="http://schemas.openxmlformats.org/officeDocument/2006/relationships/image" Target="../media/image1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2" name="Text 2"/>
          <p:cNvSpPr txBox="1"/>
          <p:nvPr/>
        </p:nvSpPr>
        <p:spPr>
          <a:xfrm>
            <a:off x="10324921" y="42248"/>
            <a:ext cx="4301233" cy="179780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6800"/>
              </a:lnSpc>
              <a:defRPr sz="5200">
                <a:solidFill>
                  <a:srgbClr val="EBCCBB"/>
                </a:solidFill>
              </a:defRPr>
            </a:lvl1pPr>
          </a:lstStyle>
          <a:p>
            <a:pPr/>
            <a:r>
              <a:t>Thermal effects</a:t>
            </a:r>
          </a:p>
        </p:txBody>
      </p:sp>
      <p:sp>
        <p:nvSpPr>
          <p:cNvPr id="23" name="Text 3"/>
          <p:cNvSpPr txBox="1"/>
          <p:nvPr/>
        </p:nvSpPr>
        <p:spPr>
          <a:xfrm>
            <a:off x="10414946" y="2423191"/>
            <a:ext cx="3088080" cy="518045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ts val="3100"/>
              </a:lnSpc>
              <a:defRPr sz="1700"/>
            </a:lvl1pPr>
          </a:lstStyle>
          <a:p>
            <a:pPr/>
            <a:r>
              <a:t>Typhoon aircraft take off. The glow come from hot gases in its jet engines, where the temperature can reach more than 1500 degree Celsius. At high altitudes, jet aircraft like this leave ‘vapour trails’ across the sky. However, the trails are not really vapour, but millions of tiny droplets, formed when vapour from the engines condenses in the cold temperature. </a:t>
            </a:r>
          </a:p>
        </p:txBody>
      </p:sp>
      <p:pic>
        <p:nvPicPr>
          <p:cNvPr id="24" name="图像" descr="图像"/>
          <p:cNvPicPr>
            <a:picLocks noChangeAspect="1"/>
          </p:cNvPicPr>
          <p:nvPr/>
        </p:nvPicPr>
        <p:blipFill>
          <a:blip r:embed="rId2">
            <a:extLst/>
          </a:blip>
          <a:srcRect l="18753" t="0" r="0" b="4150"/>
          <a:stretch>
            <a:fillRect/>
          </a:stretch>
        </p:blipFill>
        <p:spPr>
          <a:xfrm>
            <a:off x="41278" y="-30256"/>
            <a:ext cx="9991948" cy="822946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75"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76" name="Text 2"/>
          <p:cNvSpPr txBox="1"/>
          <p:nvPr/>
        </p:nvSpPr>
        <p:spPr>
          <a:xfrm>
            <a:off x="641587" y="494966"/>
            <a:ext cx="4305460"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Emitters and absorbers</a:t>
            </a:r>
          </a:p>
        </p:txBody>
      </p:sp>
      <p:sp>
        <p:nvSpPr>
          <p:cNvPr id="77" name="Text 11"/>
          <p:cNvSpPr txBox="1"/>
          <p:nvPr/>
        </p:nvSpPr>
        <p:spPr>
          <a:xfrm>
            <a:off x="569930" y="1236876"/>
            <a:ext cx="13808509" cy="366619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Some surfaces are better at emitting thermal radiation than others. </a:t>
            </a:r>
          </a:p>
          <a:p>
            <a:pPr marL="342900" indent="-342900">
              <a:lnSpc>
                <a:spcPct val="150000"/>
              </a:lnSpc>
              <a:buSzPct val="100000"/>
              <a:buChar char="•"/>
            </a:pPr>
            <a:r>
              <a:t>A black saucepan cools down more quickly than a similar white one because it emits energy at a faster rate. </a:t>
            </a:r>
          </a:p>
          <a:p>
            <a:pPr marL="342900" indent="-342900">
              <a:lnSpc>
                <a:spcPct val="150000"/>
              </a:lnSpc>
              <a:buSzPct val="100000"/>
              <a:buChar char="•"/>
            </a:pPr>
            <a:r>
              <a:t>Good emitters of thermal radiation are also good absorbers. </a:t>
            </a:r>
          </a:p>
          <a:p>
            <a:pPr marL="342900" indent="-342900">
              <a:lnSpc>
                <a:spcPct val="150000"/>
              </a:lnSpc>
              <a:buSzPct val="100000"/>
              <a:buChar char="•"/>
            </a:pPr>
            <a:r>
              <a:t>White or silvery surfaces are poor absorbers because they reflect most of the thermal radiation away. </a:t>
            </a:r>
          </a:p>
        </p:txBody>
      </p:sp>
      <p:pic>
        <p:nvPicPr>
          <p:cNvPr id="78" name="图像" descr="图像"/>
          <p:cNvPicPr>
            <a:picLocks noChangeAspect="1"/>
          </p:cNvPicPr>
          <p:nvPr/>
        </p:nvPicPr>
        <p:blipFill>
          <a:blip r:embed="rId2">
            <a:extLst/>
          </a:blip>
          <a:stretch>
            <a:fillRect/>
          </a:stretch>
        </p:blipFill>
        <p:spPr>
          <a:xfrm>
            <a:off x="4683893" y="3760344"/>
            <a:ext cx="5580583" cy="4066896"/>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8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82" name="Text 2"/>
          <p:cNvSpPr txBox="1"/>
          <p:nvPr/>
        </p:nvSpPr>
        <p:spPr>
          <a:xfrm>
            <a:off x="641587" y="494966"/>
            <a:ext cx="4034791"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Specific heat capacity</a:t>
            </a:r>
          </a:p>
        </p:txBody>
      </p:sp>
      <p:sp>
        <p:nvSpPr>
          <p:cNvPr id="83" name="Text 11"/>
          <p:cNvSpPr txBox="1"/>
          <p:nvPr/>
        </p:nvSpPr>
        <p:spPr>
          <a:xfrm>
            <a:off x="569930" y="1236876"/>
            <a:ext cx="13808509" cy="670948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If a material absorbs thermal energy, then unless it is melting or boiling, its temperature rises. </a:t>
            </a:r>
          </a:p>
          <a:p>
            <a:pPr marL="342900" indent="-342900">
              <a:lnSpc>
                <a:spcPct val="150000"/>
              </a:lnSpc>
              <a:buSzPct val="100000"/>
              <a:buChar char="•"/>
            </a:pPr>
            <a:r>
              <a:t>However, some materials have a greater capacity for absorbing thermal energy than others. </a:t>
            </a:r>
          </a:p>
          <a:p>
            <a:pPr marL="342900" indent="-342900">
              <a:lnSpc>
                <a:spcPct val="150000"/>
              </a:lnSpc>
              <a:buSzPct val="100000"/>
              <a:buChar char="•"/>
            </a:pPr>
            <a:r>
              <a:t>For example, if you heat a kg of water and aluminium, the water must be supplied with nearly five times as much energy as the aluminium for the same rise in temperature</a:t>
            </a:r>
          </a:p>
          <a:p>
            <a:pPr marL="342900" indent="-342900">
              <a:lnSpc>
                <a:spcPct val="150000"/>
              </a:lnSpc>
              <a:buSzPct val="100000"/>
              <a:buChar char="•"/>
            </a:pPr>
            <a:r>
              <a:t>Scientifically speaking, water has a specific heat capacity of 4200 J/(kg C). </a:t>
            </a:r>
          </a:p>
          <a:p>
            <a:pPr marL="342900" indent="-342900">
              <a:lnSpc>
                <a:spcPct val="150000"/>
              </a:lnSpc>
              <a:buSzPct val="100000"/>
              <a:buChar char="•"/>
            </a:pPr>
            <a:r>
              <a:t>Aluminium has a specific heat capacity of only 900 J/(kg C). </a:t>
            </a:r>
          </a:p>
          <a:p>
            <a:pPr marL="342900" indent="-342900">
              <a:lnSpc>
                <a:spcPct val="150000"/>
              </a:lnSpc>
              <a:buSzPct val="100000"/>
              <a:buChar char="•"/>
            </a:pPr>
            <a:r>
              <a:t>The energy that must be transferred to an object to increase its temperature can be calculated using this equation: </a:t>
            </a:r>
          </a:p>
          <a:p>
            <a:pPr algn="ctr">
              <a:lnSpc>
                <a:spcPct val="150000"/>
              </a:lnSpc>
            </a:pPr>
            <a:r>
              <a:t>energy transferred = mass * specific heat capacity * temperature change</a:t>
            </a:r>
          </a:p>
          <a:p>
            <a:pPr marL="200526" indent="-200526">
              <a:lnSpc>
                <a:spcPct val="150000"/>
              </a:lnSpc>
              <a:buSzPct val="100000"/>
              <a:buChar char="•"/>
            </a:pPr>
            <a:r>
              <a:t>  Symbol for specific heat capacity: c</a:t>
            </a:r>
          </a:p>
          <a:p>
            <a:pPr marL="200526" indent="-200526">
              <a:lnSpc>
                <a:spcPct val="150000"/>
              </a:lnSpc>
              <a:buSzPct val="100000"/>
              <a:buChar char="•"/>
            </a:pPr>
            <a:r>
              <a:t>  Unit for specific heat capacity: J/(kg C)</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86"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87" name="Text 2"/>
          <p:cNvSpPr txBox="1"/>
          <p:nvPr/>
        </p:nvSpPr>
        <p:spPr>
          <a:xfrm>
            <a:off x="628888" y="424528"/>
            <a:ext cx="1586469"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Example</a:t>
            </a:r>
          </a:p>
        </p:txBody>
      </p:sp>
      <p:sp>
        <p:nvSpPr>
          <p:cNvPr id="88" name="Text 11"/>
          <p:cNvSpPr txBox="1"/>
          <p:nvPr/>
        </p:nvSpPr>
        <p:spPr>
          <a:xfrm>
            <a:off x="569930" y="1112539"/>
            <a:ext cx="13808509" cy="629133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If 2 kg of water cools from 70 C to 20 C, how much thermal energy does it lose? </a:t>
            </a:r>
          </a:p>
          <a:p>
            <a:pPr lvl="1" indent="228600">
              <a:lnSpc>
                <a:spcPct val="150000"/>
              </a:lnSpc>
            </a:pPr>
          </a:p>
          <a:p>
            <a:pPr lvl="1" indent="228600">
              <a:lnSpc>
                <a:spcPct val="150000"/>
              </a:lnSpc>
            </a:pPr>
            <a:r>
              <a:t>In this case, the temperature change is 70 C - 20 C = 50 C</a:t>
            </a:r>
          </a:p>
          <a:p>
            <a:pPr lvl="1" indent="228600">
              <a:lnSpc>
                <a:spcPct val="150000"/>
              </a:lnSpc>
            </a:pPr>
            <a:r>
              <a:t>So:    energy transferred = 2 kg* 4200 J / (kg C)* 50 C = 420 000 J</a:t>
            </a:r>
          </a:p>
        </p:txBody>
      </p:sp>
      <p:sp>
        <p:nvSpPr>
          <p:cNvPr id="89" name="energy transferred = mass * specific heat capacity * temperature change"/>
          <p:cNvSpPr txBox="1"/>
          <p:nvPr/>
        </p:nvSpPr>
        <p:spPr>
          <a:xfrm>
            <a:off x="6055010" y="209259"/>
            <a:ext cx="8371229"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lvl1pPr>
          </a:lstStyle>
          <a:p>
            <a:pPr/>
            <a:r>
              <a:t>energy transferred = mass * specific heat capacity * temperature change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92"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93" name="Text 2"/>
          <p:cNvSpPr txBox="1"/>
          <p:nvPr/>
        </p:nvSpPr>
        <p:spPr>
          <a:xfrm>
            <a:off x="775879" y="463256"/>
            <a:ext cx="2076821" cy="7859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5600"/>
              </a:lnSpc>
              <a:defRPr sz="4300">
                <a:solidFill>
                  <a:srgbClr val="EBCCBB"/>
                </a:solidFill>
              </a:defRPr>
            </a:lvl1pPr>
          </a:lstStyle>
          <a:p>
            <a:pPr/>
            <a:r>
              <a:t>Practice</a:t>
            </a:r>
          </a:p>
        </p:txBody>
      </p:sp>
      <p:sp>
        <p:nvSpPr>
          <p:cNvPr id="94" name="Text 3"/>
          <p:cNvSpPr txBox="1"/>
          <p:nvPr/>
        </p:nvSpPr>
        <p:spPr>
          <a:xfrm>
            <a:off x="827399" y="1699565"/>
            <a:ext cx="12247916" cy="2402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2200"/>
            </a:pPr>
            <a:r>
              <a:t>The specific heat capacity for water and aluminium are 4600 J/(kg C) and 400 J/(kg C). </a:t>
            </a:r>
          </a:p>
          <a:p>
            <a:pPr marL="294105" indent="-294105">
              <a:buSzPct val="100000"/>
              <a:buAutoNum type="arabicPeriod" startAt="1"/>
              <a:defRPr sz="2200"/>
            </a:pPr>
            <a:r>
              <a:t>How much thermal energy is needed to change the temperature of 1 kg of copper by 1 C?</a:t>
            </a:r>
          </a:p>
          <a:p>
            <a:pPr marL="294105" indent="-294105">
              <a:buSzPct val="100000"/>
              <a:buAutoNum type="arabicPeriod" startAt="1"/>
              <a:defRPr sz="2200"/>
            </a:pPr>
            <a:r>
              <a:t>If a 10 kg block of copper cools from 100 C to 50 C, how much thermal energy does it give out? </a:t>
            </a:r>
          </a:p>
          <a:p>
            <a:pPr marL="294105" indent="-294105">
              <a:buSzPct val="100000"/>
              <a:buAutoNum type="arabicPeriod" startAt="1"/>
              <a:defRPr sz="2200"/>
            </a:pPr>
            <a:r>
              <a:t>If, 10 kg of water cools from 100 C to 50 C, how much thermal energy does it give out? </a:t>
            </a:r>
          </a:p>
        </p:txBody>
      </p:sp>
      <p:sp>
        <p:nvSpPr>
          <p:cNvPr id="95" name="energy transferred = mass * specific heat capacity * temperature change"/>
          <p:cNvSpPr txBox="1"/>
          <p:nvPr/>
        </p:nvSpPr>
        <p:spPr>
          <a:xfrm>
            <a:off x="6055011" y="209259"/>
            <a:ext cx="8371228"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150000"/>
              </a:lnSpc>
            </a:lvl1pPr>
          </a:lstStyle>
          <a:p>
            <a:pPr/>
            <a:r>
              <a:t>energy transferred = mass * specific heat capacity * temperature change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98"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99" name="Text 2"/>
          <p:cNvSpPr txBox="1"/>
          <p:nvPr/>
        </p:nvSpPr>
        <p:spPr>
          <a:xfrm>
            <a:off x="641587" y="494966"/>
            <a:ext cx="3787141"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Latent heat of fusion</a:t>
            </a:r>
          </a:p>
        </p:txBody>
      </p:sp>
      <p:sp>
        <p:nvSpPr>
          <p:cNvPr id="100" name="Text 11"/>
          <p:cNvSpPr txBox="1"/>
          <p:nvPr/>
        </p:nvSpPr>
        <p:spPr>
          <a:xfrm>
            <a:off x="569930" y="1236876"/>
            <a:ext cx="13808509" cy="670948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Water can be a solid, a liquid or a gas called water vapour. There are its three phase, or states.</a:t>
            </a:r>
          </a:p>
          <a:p>
            <a:pPr marL="342900" indent="-342900">
              <a:lnSpc>
                <a:spcPct val="150000"/>
              </a:lnSpc>
              <a:buSzPct val="100000"/>
              <a:buChar char="•"/>
            </a:pPr>
            <a:r>
              <a:t>If ice from a cold freezer is put in a warm room, it absorbs thermal energy. </a:t>
            </a:r>
          </a:p>
          <a:p>
            <a:pPr marL="342900" indent="-342900">
              <a:lnSpc>
                <a:spcPct val="150000"/>
              </a:lnSpc>
              <a:buSzPct val="100000"/>
              <a:buChar char="•"/>
            </a:pPr>
            <a:r>
              <a:t>While melting, the ice goes on absorbing energy, but its temperature does not change: it stays at 0 C. </a:t>
            </a:r>
          </a:p>
          <a:p>
            <a:pPr marL="342900" indent="-342900">
              <a:lnSpc>
                <a:spcPct val="150000"/>
              </a:lnSpc>
              <a:buSzPct val="100000"/>
              <a:buChar char="•"/>
            </a:pPr>
            <a:r>
              <a:t>The energy absorbed is called the latent heat of fusion. </a:t>
            </a:r>
          </a:p>
          <a:p>
            <a:pPr marL="342900" indent="-342900">
              <a:lnSpc>
                <a:spcPct val="150000"/>
              </a:lnSpc>
              <a:buSzPct val="100000"/>
              <a:buChar char="•"/>
            </a:pPr>
            <a:r>
              <a:t>Ice has a specific latent heat of fusion of 330 000 J/kg. </a:t>
            </a:r>
          </a:p>
          <a:p>
            <a:pPr marL="342900" indent="-342900">
              <a:lnSpc>
                <a:spcPct val="150000"/>
              </a:lnSpc>
              <a:buSzPct val="100000"/>
              <a:buChar char="•"/>
            </a:pPr>
            <a:r>
              <a:t>This means 330 000 joules of energy must be transferred to change each kilogram of ice into liquid water at the same temperature (0 C). </a:t>
            </a:r>
          </a:p>
          <a:p>
            <a:pPr marL="342900" indent="-342900" algn="ctr">
              <a:lnSpc>
                <a:spcPct val="150000"/>
              </a:lnSpc>
              <a:buSzPct val="100000"/>
              <a:buChar char="•"/>
            </a:pPr>
            <a:r>
              <a:t>Energy transferred = mass * specific latent heat</a:t>
            </a:r>
          </a:p>
          <a:p>
            <a:pPr marL="342900" indent="-342900">
              <a:lnSpc>
                <a:spcPct val="150000"/>
              </a:lnSpc>
              <a:buSzPct val="100000"/>
              <a:buChar char="•"/>
            </a:pPr>
            <a:r>
              <a:t>For example, a 2 kg of ice is melted, energy transferred = 2 kg * 330 000 J/kg = 660 000 J</a:t>
            </a:r>
          </a:p>
          <a:p>
            <a:pPr marL="342900" indent="-342900">
              <a:lnSpc>
                <a:spcPct val="150000"/>
              </a:lnSpc>
              <a:buSzPct val="100000"/>
              <a:buChar char="•"/>
            </a:pPr>
          </a:p>
          <a:p>
            <a:pPr marL="342900" indent="-342900">
              <a:lnSpc>
                <a:spcPct val="150000"/>
              </a:lnSpc>
              <a:buSzPct val="100000"/>
              <a:buChar char="•"/>
            </a:pPr>
          </a:p>
        </p:txBody>
      </p:sp>
      <p:pic>
        <p:nvPicPr>
          <p:cNvPr id="101" name="图像" descr="图像"/>
          <p:cNvPicPr>
            <a:picLocks noChangeAspect="1"/>
          </p:cNvPicPr>
          <p:nvPr/>
        </p:nvPicPr>
        <p:blipFill>
          <a:blip r:embed="rId2">
            <a:extLst/>
          </a:blip>
          <a:stretch>
            <a:fillRect/>
          </a:stretch>
        </p:blipFill>
        <p:spPr>
          <a:xfrm>
            <a:off x="569930" y="1236876"/>
            <a:ext cx="11290301" cy="6350001"/>
          </a:xfrm>
          <a:prstGeom prst="rect">
            <a:avLst/>
          </a:prstGeom>
          <a:ln w="12700">
            <a:miter lim="400000"/>
          </a:ln>
        </p:spPr>
      </p:pic>
      <p:pic>
        <p:nvPicPr>
          <p:cNvPr id="102" name="图像" descr="图像"/>
          <p:cNvPicPr>
            <a:picLocks noChangeAspect="1"/>
          </p:cNvPicPr>
          <p:nvPr/>
        </p:nvPicPr>
        <p:blipFill>
          <a:blip r:embed="rId2">
            <a:extLst/>
          </a:blip>
          <a:stretch>
            <a:fillRect/>
          </a:stretch>
        </p:blipFill>
        <p:spPr>
          <a:xfrm>
            <a:off x="569930" y="1236876"/>
            <a:ext cx="11290301" cy="6350001"/>
          </a:xfrm>
          <a:prstGeom prst="rect">
            <a:avLst/>
          </a:prstGeom>
          <a:ln w="12700">
            <a:miter lim="400000"/>
          </a:ln>
        </p:spPr>
      </p:pic>
      <p:pic>
        <p:nvPicPr>
          <p:cNvPr id="103" name="图像" descr="图像"/>
          <p:cNvPicPr>
            <a:picLocks noChangeAspect="1"/>
          </p:cNvPicPr>
          <p:nvPr/>
        </p:nvPicPr>
        <p:blipFill>
          <a:blip r:embed="rId2">
            <a:extLst/>
          </a:blip>
          <a:stretch>
            <a:fillRect/>
          </a:stretch>
        </p:blipFill>
        <p:spPr>
          <a:xfrm>
            <a:off x="4677905" y="5610895"/>
            <a:ext cx="5592559" cy="3145421"/>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106"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107" name="Text 2"/>
          <p:cNvSpPr txBox="1"/>
          <p:nvPr/>
        </p:nvSpPr>
        <p:spPr>
          <a:xfrm>
            <a:off x="641587" y="494966"/>
            <a:ext cx="4894026"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Latent heat of vaporisation</a:t>
            </a:r>
          </a:p>
        </p:txBody>
      </p:sp>
      <p:sp>
        <p:nvSpPr>
          <p:cNvPr id="108" name="Text 11"/>
          <p:cNvSpPr txBox="1"/>
          <p:nvPr/>
        </p:nvSpPr>
        <p:spPr>
          <a:xfrm>
            <a:off x="569930" y="1236876"/>
            <a:ext cx="13808509" cy="670948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Water has a specific latent heat of fusion of 2 300 000 J/kg. </a:t>
            </a:r>
          </a:p>
          <a:p>
            <a:pPr marL="342900" indent="-342900">
              <a:lnSpc>
                <a:spcPct val="150000"/>
              </a:lnSpc>
              <a:buSzPct val="100000"/>
              <a:buChar char="•"/>
            </a:pPr>
            <a:r>
              <a:t>This means 2 300 000 joules of energy must be transferred to change each kilogram of water into steam at the same temperature (100 C). </a:t>
            </a:r>
          </a:p>
          <a:p>
            <a:pPr marL="342900" indent="-342900" algn="ctr">
              <a:lnSpc>
                <a:spcPct val="150000"/>
              </a:lnSpc>
              <a:buSzPct val="100000"/>
              <a:buChar char="•"/>
            </a:pPr>
            <a:r>
              <a:t>Energy transferred = mass * specific latent heat</a:t>
            </a:r>
          </a:p>
          <a:p>
            <a:pPr marL="342900" indent="-342900">
              <a:lnSpc>
                <a:spcPct val="150000"/>
              </a:lnSpc>
              <a:buSzPct val="100000"/>
              <a:buChar char="•"/>
            </a:pPr>
          </a:p>
          <a:p>
            <a:pPr marL="342900" indent="-342900">
              <a:lnSpc>
                <a:spcPct val="150000"/>
              </a:lnSpc>
              <a:buSzPct val="100000"/>
              <a:buChar char="•"/>
            </a:pPr>
          </a:p>
        </p:txBody>
      </p:sp>
      <p:pic>
        <p:nvPicPr>
          <p:cNvPr id="109" name="图像" descr="图像"/>
          <p:cNvPicPr>
            <a:picLocks noChangeAspect="1"/>
          </p:cNvPicPr>
          <p:nvPr/>
        </p:nvPicPr>
        <p:blipFill>
          <a:blip r:embed="rId2">
            <a:extLst/>
          </a:blip>
          <a:stretch>
            <a:fillRect/>
          </a:stretch>
        </p:blipFill>
        <p:spPr>
          <a:xfrm>
            <a:off x="569930" y="1236876"/>
            <a:ext cx="11290301" cy="6350001"/>
          </a:xfrm>
          <a:prstGeom prst="rect">
            <a:avLst/>
          </a:prstGeom>
          <a:ln w="12700">
            <a:miter lim="400000"/>
          </a:ln>
        </p:spPr>
      </p:pic>
      <p:pic>
        <p:nvPicPr>
          <p:cNvPr id="110" name="图像" descr="图像"/>
          <p:cNvPicPr>
            <a:picLocks noChangeAspect="1"/>
          </p:cNvPicPr>
          <p:nvPr/>
        </p:nvPicPr>
        <p:blipFill>
          <a:blip r:embed="rId2">
            <a:extLst/>
          </a:blip>
          <a:stretch>
            <a:fillRect/>
          </a:stretch>
        </p:blipFill>
        <p:spPr>
          <a:xfrm>
            <a:off x="569930" y="1236876"/>
            <a:ext cx="11290301" cy="6350001"/>
          </a:xfrm>
          <a:prstGeom prst="rect">
            <a:avLst/>
          </a:prstGeom>
          <a:ln w="12700">
            <a:miter lim="400000"/>
          </a:ln>
        </p:spPr>
      </p:pic>
      <p:pic>
        <p:nvPicPr>
          <p:cNvPr id="111" name="图像" descr="图像"/>
          <p:cNvPicPr>
            <a:picLocks noChangeAspect="1"/>
          </p:cNvPicPr>
          <p:nvPr/>
        </p:nvPicPr>
        <p:blipFill>
          <a:blip r:embed="rId3">
            <a:extLst/>
          </a:blip>
          <a:stretch>
            <a:fillRect/>
          </a:stretch>
        </p:blipFill>
        <p:spPr>
          <a:xfrm>
            <a:off x="4294991" y="4108713"/>
            <a:ext cx="6930065" cy="462004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7"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28" name="Text 2"/>
          <p:cNvSpPr txBox="1"/>
          <p:nvPr/>
        </p:nvSpPr>
        <p:spPr>
          <a:xfrm>
            <a:off x="628888" y="424528"/>
            <a:ext cx="4403599" cy="57530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000">
                <a:solidFill>
                  <a:srgbClr val="EBCCBB"/>
                </a:solidFill>
              </a:defRPr>
            </a:lvl1pPr>
          </a:lstStyle>
          <a:p>
            <a:pPr/>
            <a:r>
              <a:t>Solids, liquids, and gases</a:t>
            </a:r>
          </a:p>
        </p:txBody>
      </p:sp>
      <p:sp>
        <p:nvSpPr>
          <p:cNvPr id="29" name="Text 11"/>
          <p:cNvSpPr txBox="1"/>
          <p:nvPr/>
        </p:nvSpPr>
        <p:spPr>
          <a:xfrm>
            <a:off x="636025" y="1098723"/>
            <a:ext cx="13837958" cy="6794438"/>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Every material is a solid, a liquid, or a gas.</a:t>
            </a:r>
          </a:p>
          <a:p>
            <a:pPr marL="342900" indent="-342900">
              <a:lnSpc>
                <a:spcPct val="150000"/>
              </a:lnSpc>
              <a:buSzPct val="100000"/>
              <a:buChar char="•"/>
            </a:pPr>
            <a:r>
              <a:t>According to the kinetic theory, matter is made up of tiny particles which are constantly in motion. </a:t>
            </a:r>
          </a:p>
          <a:p>
            <a:pPr marL="342900" indent="-342900">
              <a:lnSpc>
                <a:spcPct val="150000"/>
              </a:lnSpc>
              <a:buSzPct val="100000"/>
              <a:buChar char="•"/>
            </a:pPr>
            <a:r>
              <a:t>The particles attract each other strongly when close, but the attractions weaken if they move further apart. </a:t>
            </a:r>
          </a:p>
          <a:p>
            <a:pPr>
              <a:lnSpc>
                <a:spcPct val="150000"/>
              </a:lnSpc>
            </a:pPr>
          </a:p>
          <a:p>
            <a:pPr marL="342900" indent="-342900">
              <a:lnSpc>
                <a:spcPct val="150000"/>
              </a:lnSpc>
              <a:buSzPct val="100000"/>
              <a:buChar char="•"/>
            </a:pPr>
            <a:r>
              <a:t>Solid: fixed shape and volume</a:t>
            </a:r>
          </a:p>
          <a:p>
            <a:pPr lvl="2" indent="457200">
              <a:lnSpc>
                <a:spcPct val="150000"/>
              </a:lnSpc>
            </a:pPr>
          </a:p>
          <a:p>
            <a:pPr>
              <a:lnSpc>
                <a:spcPct val="150000"/>
              </a:lnSpc>
            </a:pPr>
          </a:p>
          <a:p>
            <a:pPr marL="342900" indent="-342900">
              <a:lnSpc>
                <a:spcPct val="150000"/>
              </a:lnSpc>
              <a:buSzPct val="100000"/>
              <a:buChar char="•"/>
            </a:pPr>
            <a:r>
              <a:t>Liquid: fixed volume but no fixed shape</a:t>
            </a:r>
          </a:p>
          <a:p>
            <a:pPr>
              <a:lnSpc>
                <a:spcPct val="150000"/>
              </a:lnSpc>
            </a:pPr>
          </a:p>
          <a:p>
            <a:pPr>
              <a:lnSpc>
                <a:spcPct val="150000"/>
              </a:lnSpc>
            </a:pPr>
          </a:p>
          <a:p>
            <a:pPr marL="342900" indent="-342900">
              <a:lnSpc>
                <a:spcPct val="150000"/>
              </a:lnSpc>
              <a:buSzPct val="100000"/>
              <a:buChar char="•"/>
            </a:pPr>
            <a:r>
              <a:t>Gas: no fixed volume nor fixed shape</a:t>
            </a:r>
          </a:p>
        </p:txBody>
      </p:sp>
      <p:pic>
        <p:nvPicPr>
          <p:cNvPr id="30" name="图像" descr="图像"/>
          <p:cNvPicPr>
            <a:picLocks noChangeAspect="1"/>
          </p:cNvPicPr>
          <p:nvPr/>
        </p:nvPicPr>
        <p:blipFill>
          <a:blip r:embed="rId2">
            <a:extLst/>
          </a:blip>
          <a:stretch>
            <a:fillRect/>
          </a:stretch>
        </p:blipFill>
        <p:spPr>
          <a:xfrm>
            <a:off x="5839981" y="2730424"/>
            <a:ext cx="8292394" cy="466447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3"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4" name="Text 2"/>
          <p:cNvSpPr txBox="1"/>
          <p:nvPr/>
        </p:nvSpPr>
        <p:spPr>
          <a:xfrm>
            <a:off x="641587" y="494966"/>
            <a:ext cx="3311487"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The Celsius scale</a:t>
            </a:r>
          </a:p>
        </p:txBody>
      </p:sp>
      <p:sp>
        <p:nvSpPr>
          <p:cNvPr id="35" name="Text 11"/>
          <p:cNvSpPr txBox="1"/>
          <p:nvPr/>
        </p:nvSpPr>
        <p:spPr>
          <a:xfrm>
            <a:off x="569930" y="1236876"/>
            <a:ext cx="13808509" cy="3666191"/>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A temperature scale is a range of numbers for measuring the level of hotness. </a:t>
            </a:r>
          </a:p>
          <a:p>
            <a:pPr marL="342900" indent="-342900">
              <a:lnSpc>
                <a:spcPct val="150000"/>
              </a:lnSpc>
              <a:buSzPct val="100000"/>
              <a:buChar char="•"/>
            </a:pPr>
            <a:r>
              <a:t>Everyday temperatures are normally measured on the Celsius scale. </a:t>
            </a:r>
          </a:p>
          <a:p>
            <a:pPr marL="342900" indent="-342900">
              <a:lnSpc>
                <a:spcPct val="150000"/>
              </a:lnSpc>
              <a:buSzPct val="100000"/>
              <a:buChar char="•"/>
            </a:pPr>
            <a:r>
              <a:t>Its unit of temperature is the degree Celsius. </a:t>
            </a:r>
          </a:p>
          <a:p>
            <a:pPr marL="342900" indent="-342900">
              <a:lnSpc>
                <a:spcPct val="150000"/>
              </a:lnSpc>
              <a:buSzPct val="100000"/>
              <a:buChar char="•"/>
            </a:pPr>
            <a:r>
              <a:t>Temperature is measured using a thermometer.</a:t>
            </a:r>
          </a:p>
          <a:p>
            <a:pPr marL="342900" indent="-342900">
              <a:lnSpc>
                <a:spcPct val="150000"/>
              </a:lnSpc>
              <a:buSzPct val="100000"/>
              <a:buChar char="•"/>
            </a:pPr>
            <a:r>
              <a:t>The glass bulb contains a liquid - either mercury or coloured alcohol - which expands when the temperature rises. </a:t>
            </a:r>
          </a:p>
        </p:txBody>
      </p:sp>
      <p:pic>
        <p:nvPicPr>
          <p:cNvPr id="36" name="图像" descr="图像"/>
          <p:cNvPicPr>
            <a:picLocks noChangeAspect="1"/>
          </p:cNvPicPr>
          <p:nvPr/>
        </p:nvPicPr>
        <p:blipFill>
          <a:blip r:embed="rId2">
            <a:extLst/>
          </a:blip>
          <a:stretch>
            <a:fillRect/>
          </a:stretch>
        </p:blipFill>
        <p:spPr>
          <a:xfrm>
            <a:off x="4222984" y="4039396"/>
            <a:ext cx="6502401" cy="44577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39"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0" name="Text 2"/>
          <p:cNvSpPr txBox="1"/>
          <p:nvPr/>
        </p:nvSpPr>
        <p:spPr>
          <a:xfrm>
            <a:off x="641587" y="494966"/>
            <a:ext cx="4102062"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What is temperature? </a:t>
            </a:r>
          </a:p>
        </p:txBody>
      </p:sp>
      <p:sp>
        <p:nvSpPr>
          <p:cNvPr id="41" name="Text 11"/>
          <p:cNvSpPr txBox="1"/>
          <p:nvPr/>
        </p:nvSpPr>
        <p:spPr>
          <a:xfrm>
            <a:off x="569930" y="1236876"/>
            <a:ext cx="13808509" cy="366619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In any object, the particles are moving, so they have kinetic energy. </a:t>
            </a:r>
          </a:p>
          <a:p>
            <a:pPr marL="342900" indent="-342900">
              <a:lnSpc>
                <a:spcPct val="150000"/>
              </a:lnSpc>
              <a:buSzPct val="100000"/>
              <a:buChar char="•"/>
            </a:pPr>
            <a:r>
              <a:t>They move at varying speeds, but the higher the temperature, then - on average - the faster they move. </a:t>
            </a:r>
          </a:p>
          <a:p>
            <a:pPr marL="342900" indent="-342900">
              <a:lnSpc>
                <a:spcPct val="150000"/>
              </a:lnSpc>
              <a:buSzPct val="100000"/>
              <a:buChar char="•"/>
            </a:pPr>
            <a:r>
              <a:t>If a hot object is placed in contact with a cold one, there is a transfer of thermal energy from one to the other. </a:t>
            </a:r>
          </a:p>
          <a:p>
            <a:pPr marL="342900" indent="-342900">
              <a:lnSpc>
                <a:spcPct val="150000"/>
              </a:lnSpc>
              <a:buSzPct val="100000"/>
              <a:buChar char="•"/>
            </a:pPr>
            <a:r>
              <a:t>As the cold object heats up, it particles gain kinetic energy. </a:t>
            </a:r>
          </a:p>
          <a:p>
            <a:pPr marL="342900" indent="-342900">
              <a:lnSpc>
                <a:spcPct val="150000"/>
              </a:lnSpc>
              <a:buSzPct val="100000"/>
              <a:buChar char="•"/>
            </a:pPr>
            <a:r>
              <a:t>When both objects reach the same temperature, the transfer of energy stops because the average kinetic energy is the same in both</a:t>
            </a:r>
          </a:p>
          <a:p>
            <a:pPr marL="342900" indent="-342900">
              <a:lnSpc>
                <a:spcPct val="150000"/>
              </a:lnSpc>
              <a:buSzPct val="100000"/>
              <a:buChar char="•"/>
            </a:pPr>
            <a:r>
              <a:t>Objects at the same temperature have the same average kinetic energy per particle. The higher the temperature, the greater the average kinetic energy per particle. </a:t>
            </a:r>
          </a:p>
        </p:txBody>
      </p:sp>
      <p:pic>
        <p:nvPicPr>
          <p:cNvPr id="42" name="图像" descr="图像"/>
          <p:cNvPicPr>
            <a:picLocks noChangeAspect="1"/>
          </p:cNvPicPr>
          <p:nvPr/>
        </p:nvPicPr>
        <p:blipFill>
          <a:blip r:embed="rId2">
            <a:extLst/>
          </a:blip>
          <a:stretch>
            <a:fillRect/>
          </a:stretch>
        </p:blipFill>
        <p:spPr>
          <a:xfrm>
            <a:off x="8184944" y="4653594"/>
            <a:ext cx="4102062" cy="311911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5"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46" name="Text 2"/>
          <p:cNvSpPr txBox="1"/>
          <p:nvPr/>
        </p:nvSpPr>
        <p:spPr>
          <a:xfrm>
            <a:off x="641587" y="494966"/>
            <a:ext cx="6339445"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Absolute zero and the Kelvin scale</a:t>
            </a:r>
          </a:p>
        </p:txBody>
      </p:sp>
      <p:sp>
        <p:nvSpPr>
          <p:cNvPr id="47" name="Text 11"/>
          <p:cNvSpPr txBox="1"/>
          <p:nvPr/>
        </p:nvSpPr>
        <p:spPr>
          <a:xfrm>
            <a:off x="569930" y="1236876"/>
            <a:ext cx="13808509" cy="366619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As the temperature falls, the particles in a material lose kinetic energy and move more and more slowly. </a:t>
            </a:r>
          </a:p>
          <a:p>
            <a:pPr marL="342900" indent="-342900">
              <a:lnSpc>
                <a:spcPct val="150000"/>
              </a:lnSpc>
              <a:buSzPct val="100000"/>
              <a:buChar char="•"/>
            </a:pPr>
            <a:r>
              <a:t>At -273 degree Celsius, they can go no slower. This is the lowest temperature there is, and it is called absolute zero. </a:t>
            </a:r>
          </a:p>
          <a:p>
            <a:pPr marL="342900" indent="-342900">
              <a:lnSpc>
                <a:spcPct val="150000"/>
              </a:lnSpc>
              <a:buSzPct val="100000"/>
              <a:buChar char="•"/>
            </a:pPr>
            <a:r>
              <a:t>The rules of atomic physics do not allow particles to have zero energy, but at absolute zero they would have the minimum energy possible. </a:t>
            </a:r>
          </a:p>
          <a:p>
            <a:pPr marL="342900" indent="-342900">
              <a:lnSpc>
                <a:spcPct val="150000"/>
              </a:lnSpc>
              <a:buSzPct val="100000"/>
              <a:buChar char="•"/>
            </a:pPr>
            <a:r>
              <a:t>In scientific work, temperatures are often measured using the Kelvin scale.</a:t>
            </a:r>
          </a:p>
          <a:p>
            <a:pPr marL="342900" indent="-342900">
              <a:lnSpc>
                <a:spcPct val="150000"/>
              </a:lnSpc>
              <a:buSzPct val="100000"/>
              <a:buChar char="•"/>
            </a:pPr>
            <a:r>
              <a:t>Kelvin scale has the same size as the degree Celsius, but the scale uses absolute zero as its zero (0 K). </a:t>
            </a:r>
          </a:p>
          <a:p>
            <a:pPr algn="ctr">
              <a:lnSpc>
                <a:spcPct val="150000"/>
              </a:lnSpc>
            </a:pPr>
            <a:r>
              <a:t>Kelvin temperature / K = Celsius temperature / C + 273</a:t>
            </a:r>
          </a:p>
        </p:txBody>
      </p:sp>
      <p:graphicFrame>
        <p:nvGraphicFramePr>
          <p:cNvPr id="48" name="表格"/>
          <p:cNvGraphicFramePr/>
          <p:nvPr/>
        </p:nvGraphicFramePr>
        <p:xfrm>
          <a:off x="1885519" y="5063832"/>
          <a:ext cx="11190031" cy="2602289"/>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794332"/>
                <a:gridCol w="2794332"/>
                <a:gridCol w="2794332"/>
                <a:gridCol w="2794332"/>
              </a:tblGrid>
              <a:tr h="863195">
                <a:tc>
                  <a:txBody>
                    <a:bodyPr/>
                    <a:lstStyle/>
                    <a:p>
                      <a:pPr algn="l">
                        <a:defRPr sz="1800"/>
                      </a:pPr>
                    </a:p>
                  </a:txBody>
                  <a:tcPr marL="0" marR="0" marT="0" marB="0" anchor="t" anchorCtr="0" horzOverflow="overflow"/>
                </a:tc>
                <a:tc>
                  <a:txBody>
                    <a:bodyPr/>
                    <a:lstStyle/>
                    <a:p>
                      <a:pPr algn="ctr">
                        <a:defRPr b="0" sz="1800">
                          <a:solidFill>
                            <a:srgbClr val="000000"/>
                          </a:solidFill>
                        </a:defRPr>
                      </a:pPr>
                      <a:r>
                        <a:rPr b="1" sz="2200">
                          <a:solidFill>
                            <a:srgbClr val="FFFFFF"/>
                          </a:solidFill>
                        </a:rPr>
                        <a:t>Absolute zero</a:t>
                      </a:r>
                    </a:p>
                  </a:txBody>
                  <a:tcPr marL="0" marR="0" marT="0" marB="0" anchor="t" anchorCtr="0" horzOverflow="overflow"/>
                </a:tc>
                <a:tc>
                  <a:txBody>
                    <a:bodyPr/>
                    <a:lstStyle/>
                    <a:p>
                      <a:pPr algn="ctr">
                        <a:defRPr b="0" sz="1800">
                          <a:solidFill>
                            <a:srgbClr val="000000"/>
                          </a:solidFill>
                        </a:defRPr>
                      </a:pPr>
                      <a:r>
                        <a:rPr b="1" sz="2200">
                          <a:solidFill>
                            <a:srgbClr val="FFFFFF"/>
                          </a:solidFill>
                        </a:rPr>
                        <a:t>Melting ice</a:t>
                      </a:r>
                    </a:p>
                  </a:txBody>
                  <a:tcPr marL="0" marR="0" marT="0" marB="0" anchor="t" anchorCtr="0" horzOverflow="overflow"/>
                </a:tc>
                <a:tc>
                  <a:txBody>
                    <a:bodyPr/>
                    <a:lstStyle/>
                    <a:p>
                      <a:pPr algn="ctr">
                        <a:defRPr b="0" sz="1800">
                          <a:solidFill>
                            <a:srgbClr val="000000"/>
                          </a:solidFill>
                        </a:defRPr>
                      </a:pPr>
                      <a:r>
                        <a:rPr b="1" sz="2200">
                          <a:solidFill>
                            <a:srgbClr val="FFFFFF"/>
                          </a:solidFill>
                        </a:rPr>
                        <a:t>Boiling water</a:t>
                      </a:r>
                    </a:p>
                  </a:txBody>
                  <a:tcPr marL="0" marR="0" marT="0" marB="0" anchor="t" anchorCtr="0" horzOverflow="overflow"/>
                </a:tc>
              </a:tr>
              <a:tr h="863195">
                <a:tc>
                  <a:txBody>
                    <a:bodyPr/>
                    <a:lstStyle/>
                    <a:p>
                      <a:pPr algn="l">
                        <a:defRPr b="0" sz="1800">
                          <a:solidFill>
                            <a:srgbClr val="000000"/>
                          </a:solidFill>
                        </a:defRPr>
                      </a:pPr>
                      <a:r>
                        <a:rPr b="1" sz="2200">
                          <a:solidFill>
                            <a:srgbClr val="FFFFFF"/>
                          </a:solidFill>
                        </a:rPr>
                        <a:t>Celsius scale</a:t>
                      </a:r>
                    </a:p>
                  </a:txBody>
                  <a:tcPr marL="0" marR="0" marT="0" marB="0" anchor="t" anchorCtr="0" horzOverflow="overflow"/>
                </a:tc>
                <a:tc>
                  <a:txBody>
                    <a:bodyPr/>
                    <a:lstStyle/>
                    <a:p>
                      <a:pPr algn="ctr">
                        <a:defRPr sz="1800"/>
                      </a:pPr>
                      <a:r>
                        <a:rPr sz="2200"/>
                        <a:t>-273 C</a:t>
                      </a:r>
                    </a:p>
                  </a:txBody>
                  <a:tcPr marL="0" marR="0" marT="0" marB="0" anchor="t" anchorCtr="0" horzOverflow="overflow"/>
                </a:tc>
                <a:tc>
                  <a:txBody>
                    <a:bodyPr/>
                    <a:lstStyle/>
                    <a:p>
                      <a:pPr algn="ctr">
                        <a:defRPr sz="1800"/>
                      </a:pPr>
                      <a:r>
                        <a:rPr sz="2200"/>
                        <a:t>0 C</a:t>
                      </a:r>
                    </a:p>
                  </a:txBody>
                  <a:tcPr marL="0" marR="0" marT="0" marB="0" anchor="t" anchorCtr="0" horzOverflow="overflow"/>
                </a:tc>
                <a:tc>
                  <a:txBody>
                    <a:bodyPr/>
                    <a:lstStyle/>
                    <a:p>
                      <a:pPr algn="ctr">
                        <a:defRPr sz="1800"/>
                      </a:pPr>
                      <a:r>
                        <a:rPr sz="2200"/>
                        <a:t>100 C</a:t>
                      </a:r>
                    </a:p>
                  </a:txBody>
                  <a:tcPr marL="0" marR="0" marT="0" marB="0" anchor="t" anchorCtr="0" horzOverflow="overflow"/>
                </a:tc>
              </a:tr>
              <a:tr h="863195">
                <a:tc>
                  <a:txBody>
                    <a:bodyPr/>
                    <a:lstStyle/>
                    <a:p>
                      <a:pPr algn="l">
                        <a:defRPr b="0" sz="1800">
                          <a:solidFill>
                            <a:srgbClr val="000000"/>
                          </a:solidFill>
                        </a:defRPr>
                      </a:pPr>
                      <a:r>
                        <a:rPr b="1" sz="2200">
                          <a:solidFill>
                            <a:srgbClr val="FFFFFF"/>
                          </a:solidFill>
                        </a:rPr>
                        <a:t>Kelvin scale</a:t>
                      </a:r>
                    </a:p>
                  </a:txBody>
                  <a:tcPr marL="0" marR="0" marT="0" marB="0" anchor="t" anchorCtr="0" horzOverflow="overflow"/>
                </a:tc>
                <a:tc>
                  <a:txBody>
                    <a:bodyPr/>
                    <a:lstStyle/>
                    <a:p>
                      <a:pPr algn="ctr">
                        <a:defRPr sz="1800"/>
                      </a:pPr>
                      <a:r>
                        <a:rPr sz="2200"/>
                        <a:t>0 K</a:t>
                      </a:r>
                    </a:p>
                  </a:txBody>
                  <a:tcPr marL="0" marR="0" marT="0" marB="0" anchor="t" anchorCtr="0" horzOverflow="overflow"/>
                </a:tc>
                <a:tc>
                  <a:txBody>
                    <a:bodyPr/>
                    <a:lstStyle/>
                    <a:p>
                      <a:pPr algn="ctr">
                        <a:defRPr sz="1800"/>
                      </a:pPr>
                      <a:r>
                        <a:rPr sz="2200"/>
                        <a:t>273 K</a:t>
                      </a:r>
                    </a:p>
                  </a:txBody>
                  <a:tcPr marL="0" marR="0" marT="0" marB="0" anchor="t" anchorCtr="0" horzOverflow="overflow"/>
                </a:tc>
                <a:tc>
                  <a:txBody>
                    <a:bodyPr/>
                    <a:lstStyle/>
                    <a:p>
                      <a:pPr algn="ctr">
                        <a:defRPr sz="1800"/>
                      </a:pPr>
                      <a:r>
                        <a:rPr sz="2200"/>
                        <a:t>373 K</a:t>
                      </a:r>
                    </a:p>
                  </a:txBody>
                  <a:tcPr marL="0" marR="0" marT="0" marB="0" anchor="t" anchorCtr="0" horzOverflow="overflow"/>
                </a:tc>
              </a:tr>
            </a:tbl>
          </a:graphicData>
        </a:graphic>
      </p:graphicFrame>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1"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2" name="Text 2"/>
          <p:cNvSpPr txBox="1"/>
          <p:nvPr/>
        </p:nvSpPr>
        <p:spPr>
          <a:xfrm>
            <a:off x="641587" y="494966"/>
            <a:ext cx="3673238"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Thermal conduction</a:t>
            </a:r>
          </a:p>
        </p:txBody>
      </p:sp>
      <p:sp>
        <p:nvSpPr>
          <p:cNvPr id="53" name="Text 11"/>
          <p:cNvSpPr txBox="1"/>
          <p:nvPr/>
        </p:nvSpPr>
        <p:spPr>
          <a:xfrm>
            <a:off x="569930" y="1236876"/>
            <a:ext cx="13808509" cy="366619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All materials are made up of tiny, moving particles. The higher the temperature, the faster the particles move. </a:t>
            </a:r>
          </a:p>
          <a:p>
            <a:pPr marL="342900" indent="-342900">
              <a:lnSpc>
                <a:spcPct val="150000"/>
              </a:lnSpc>
              <a:buSzPct val="100000"/>
              <a:buChar char="•"/>
            </a:pPr>
            <a:r>
              <a:t>If one end of a metal bar is heated, the other end eventually becomes too hot to touch.</a:t>
            </a:r>
          </a:p>
          <a:p>
            <a:pPr marL="342900" indent="-342900">
              <a:lnSpc>
                <a:spcPct val="150000"/>
              </a:lnSpc>
              <a:buSzPct val="100000"/>
              <a:buChar char="•"/>
            </a:pPr>
            <a:r>
              <a:t>Thermal energy is transferred from the hot end to the cold end as the faster particles pass on their extra motion to particles all along the bar. </a:t>
            </a:r>
          </a:p>
          <a:p>
            <a:pPr marL="342900" indent="-342900">
              <a:lnSpc>
                <a:spcPct val="150000"/>
              </a:lnSpc>
              <a:buSzPct val="100000"/>
              <a:buChar char="•"/>
            </a:pPr>
            <a:r>
              <a:t>More thermal energy is transferred every second if: </a:t>
            </a:r>
          </a:p>
          <a:p>
            <a:pPr lvl="1" marL="800100" indent="-342900">
              <a:lnSpc>
                <a:spcPct val="150000"/>
              </a:lnSpc>
              <a:buSzPct val="100000"/>
              <a:buChar char="•"/>
            </a:pPr>
            <a:r>
              <a:t>The temperature difference across the ends of the bar is increased</a:t>
            </a:r>
          </a:p>
          <a:p>
            <a:pPr lvl="1" marL="800100" indent="-342900">
              <a:lnSpc>
                <a:spcPct val="150000"/>
              </a:lnSpc>
              <a:buSzPct val="100000"/>
              <a:buChar char="•"/>
            </a:pPr>
            <a:r>
              <a:t>The cross-sectional area of the bar is increased</a:t>
            </a:r>
          </a:p>
          <a:p>
            <a:pPr lvl="1" marL="800100" indent="-342900">
              <a:lnSpc>
                <a:spcPct val="150000"/>
              </a:lnSpc>
              <a:buSzPct val="100000"/>
              <a:buChar char="•"/>
            </a:pPr>
            <a:r>
              <a:t>The length of the bar is reduced</a:t>
            </a:r>
          </a:p>
        </p:txBody>
      </p:sp>
      <p:pic>
        <p:nvPicPr>
          <p:cNvPr id="54" name="图像" descr="图像"/>
          <p:cNvPicPr>
            <a:picLocks noChangeAspect="1"/>
          </p:cNvPicPr>
          <p:nvPr/>
        </p:nvPicPr>
        <p:blipFill>
          <a:blip r:embed="rId2">
            <a:extLst/>
          </a:blip>
          <a:stretch>
            <a:fillRect/>
          </a:stretch>
        </p:blipFill>
        <p:spPr>
          <a:xfrm>
            <a:off x="4299184" y="4938345"/>
            <a:ext cx="6350001" cy="31750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7"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58" name="Text 2"/>
          <p:cNvSpPr txBox="1"/>
          <p:nvPr/>
        </p:nvSpPr>
        <p:spPr>
          <a:xfrm>
            <a:off x="641587" y="494966"/>
            <a:ext cx="3718482"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Convection — liquid</a:t>
            </a:r>
          </a:p>
        </p:txBody>
      </p:sp>
      <p:sp>
        <p:nvSpPr>
          <p:cNvPr id="59" name="Text 11"/>
          <p:cNvSpPr txBox="1"/>
          <p:nvPr/>
        </p:nvSpPr>
        <p:spPr>
          <a:xfrm>
            <a:off x="569930" y="1236876"/>
            <a:ext cx="13808509" cy="366619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Liquids and gases are poor thermal conductors, but if they are free to circulate, they can carry thermal energy from one place to another very quickly. </a:t>
            </a:r>
          </a:p>
          <a:p>
            <a:pPr marL="342900" indent="-342900">
              <a:lnSpc>
                <a:spcPct val="150000"/>
              </a:lnSpc>
              <a:buSzPct val="100000"/>
              <a:buChar char="•"/>
            </a:pPr>
            <a:r>
              <a:t>In the image, the bottom of the boiler is being gently heated. </a:t>
            </a:r>
          </a:p>
          <a:p>
            <a:pPr marL="342900" indent="-342900">
              <a:lnSpc>
                <a:spcPct val="150000"/>
              </a:lnSpc>
              <a:buSzPct val="100000"/>
              <a:buChar char="•"/>
            </a:pPr>
            <a:r>
              <a:t>As water above the flame becomes warmer, it expands and becomes less dense. </a:t>
            </a:r>
          </a:p>
          <a:p>
            <a:pPr marL="342900" indent="-342900">
              <a:lnSpc>
                <a:spcPct val="150000"/>
              </a:lnSpc>
              <a:buSzPct val="100000"/>
              <a:buChar char="•"/>
            </a:pPr>
            <a:r>
              <a:t>It rises upwards as cooler, denser water sinks and displaces it. </a:t>
            </a:r>
          </a:p>
          <a:p>
            <a:pPr marL="342900" indent="-342900">
              <a:lnSpc>
                <a:spcPct val="150000"/>
              </a:lnSpc>
              <a:buSzPct val="100000"/>
              <a:buChar char="•"/>
            </a:pPr>
            <a:r>
              <a:t>The result is a circulating stream, called a convection current. </a:t>
            </a:r>
          </a:p>
          <a:p>
            <a:pPr marL="342900" indent="-342900">
              <a:lnSpc>
                <a:spcPct val="150000"/>
              </a:lnSpc>
              <a:buSzPct val="100000"/>
              <a:buChar char="•"/>
            </a:pPr>
            <a:r>
              <a:t>What happen if the water is heated at the top rather than at the bottom? </a:t>
            </a:r>
          </a:p>
        </p:txBody>
      </p:sp>
      <p:pic>
        <p:nvPicPr>
          <p:cNvPr id="60" name="图像" descr="图像"/>
          <p:cNvPicPr>
            <a:picLocks noChangeAspect="1"/>
          </p:cNvPicPr>
          <p:nvPr/>
        </p:nvPicPr>
        <p:blipFill>
          <a:blip r:embed="rId2">
            <a:extLst/>
          </a:blip>
          <a:stretch>
            <a:fillRect/>
          </a:stretch>
        </p:blipFill>
        <p:spPr>
          <a:xfrm>
            <a:off x="5977724" y="4741929"/>
            <a:ext cx="3846497" cy="366619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3"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4" name="Text 2"/>
          <p:cNvSpPr txBox="1"/>
          <p:nvPr/>
        </p:nvSpPr>
        <p:spPr>
          <a:xfrm>
            <a:off x="641587" y="494966"/>
            <a:ext cx="3424795"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Convection — gas</a:t>
            </a:r>
          </a:p>
        </p:txBody>
      </p:sp>
      <p:sp>
        <p:nvSpPr>
          <p:cNvPr id="65" name="Text 11"/>
          <p:cNvSpPr txBox="1"/>
          <p:nvPr/>
        </p:nvSpPr>
        <p:spPr>
          <a:xfrm>
            <a:off x="569930" y="1236876"/>
            <a:ext cx="13808509" cy="366619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Convection can occur in gases as well as liquids. </a:t>
            </a:r>
          </a:p>
          <a:p>
            <a:pPr marL="342900" indent="-342900">
              <a:lnSpc>
                <a:spcPct val="150000"/>
              </a:lnSpc>
              <a:buSzPct val="100000"/>
              <a:buChar char="•"/>
            </a:pPr>
            <a:r>
              <a:t>For example, warm air rises when it is displaced by cooler, denser air sinking around it. </a:t>
            </a:r>
          </a:p>
          <a:p>
            <a:pPr marL="342900" indent="-342900">
              <a:lnSpc>
                <a:spcPct val="150000"/>
              </a:lnSpc>
              <a:buSzPct val="100000"/>
              <a:buChar char="•"/>
            </a:pPr>
            <a:r>
              <a:t>In the image, the cold air released from the air conditioner is denser so it sinks to the bottom of the room.</a:t>
            </a:r>
          </a:p>
          <a:p>
            <a:pPr marL="342900" indent="-342900">
              <a:lnSpc>
                <a:spcPct val="150000"/>
              </a:lnSpc>
              <a:buSzPct val="100000"/>
              <a:buChar char="•"/>
            </a:pPr>
            <a:r>
              <a:t>Hot and less dense air rise to the top of the room and get cooled by the AC. </a:t>
            </a:r>
          </a:p>
          <a:p>
            <a:pPr marL="342900" indent="-342900">
              <a:lnSpc>
                <a:spcPct val="150000"/>
              </a:lnSpc>
              <a:buSzPct val="100000"/>
              <a:buChar char="•"/>
            </a:pPr>
            <a:r>
              <a:t>This is why AC always locate at the top of a room. </a:t>
            </a:r>
          </a:p>
        </p:txBody>
      </p:sp>
      <p:pic>
        <p:nvPicPr>
          <p:cNvPr id="66" name="图像" descr="图像"/>
          <p:cNvPicPr>
            <a:picLocks noChangeAspect="1"/>
          </p:cNvPicPr>
          <p:nvPr/>
        </p:nvPicPr>
        <p:blipFill>
          <a:blip r:embed="rId2">
            <a:extLst/>
          </a:blip>
          <a:stretch>
            <a:fillRect/>
          </a:stretch>
        </p:blipFill>
        <p:spPr>
          <a:xfrm>
            <a:off x="4426184" y="4459653"/>
            <a:ext cx="6096001" cy="34798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Shape 0"/>
          <p:cNvSpPr/>
          <p:nvPr/>
        </p:nvSpPr>
        <p:spPr>
          <a:xfrm>
            <a:off x="0" y="-1"/>
            <a:ext cx="14630400" cy="8169090"/>
          </a:xfrm>
          <a:prstGeom prst="rect">
            <a:avLst/>
          </a:prstGeom>
          <a:solidFill>
            <a:srgbClr val="302D2C"/>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69" name="Shape 1"/>
          <p:cNvSpPr/>
          <p:nvPr/>
        </p:nvSpPr>
        <p:spPr>
          <a:xfrm>
            <a:off x="0" y="0"/>
            <a:ext cx="14630400" cy="8229600"/>
          </a:xfrm>
          <a:prstGeom prst="rect">
            <a:avLst/>
          </a:prstGeom>
          <a:solidFill>
            <a:srgbClr val="464342"/>
          </a:solidFill>
          <a:ln w="12700">
            <a:miter lim="400000"/>
          </a:ln>
        </p:spPr>
        <p:txBody>
          <a:bodyPr lIns="45719" rIns="45719"/>
          <a:lstStyle/>
          <a:p>
            <a:pPr>
              <a:lnSpc>
                <a:spcPct val="100000"/>
              </a:lnSpc>
              <a:defRPr sz="1800">
                <a:solidFill>
                  <a:srgbClr val="000000"/>
                </a:solidFill>
                <a:latin typeface="+mn-lt"/>
                <a:ea typeface="+mn-ea"/>
                <a:cs typeface="+mn-cs"/>
                <a:sym typeface="Calibri"/>
              </a:defRPr>
            </a:pPr>
          </a:p>
        </p:txBody>
      </p:sp>
      <p:sp>
        <p:nvSpPr>
          <p:cNvPr id="70" name="Text 2"/>
          <p:cNvSpPr txBox="1"/>
          <p:nvPr/>
        </p:nvSpPr>
        <p:spPr>
          <a:xfrm>
            <a:off x="641587" y="494966"/>
            <a:ext cx="3266441" cy="58114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nSpc>
                <a:spcPts val="3900"/>
              </a:lnSpc>
              <a:defRPr sz="3200">
                <a:solidFill>
                  <a:srgbClr val="EBCCBB"/>
                </a:solidFill>
              </a:defRPr>
            </a:lvl1pPr>
          </a:lstStyle>
          <a:p>
            <a:pPr/>
            <a:r>
              <a:t>Thermal radiation</a:t>
            </a:r>
          </a:p>
        </p:txBody>
      </p:sp>
      <p:sp>
        <p:nvSpPr>
          <p:cNvPr id="71" name="Text 11"/>
          <p:cNvSpPr txBox="1"/>
          <p:nvPr/>
        </p:nvSpPr>
        <p:spPr>
          <a:xfrm>
            <a:off x="569930" y="1236876"/>
            <a:ext cx="13808509" cy="3666192"/>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marL="342900" indent="-342900">
              <a:lnSpc>
                <a:spcPct val="150000"/>
              </a:lnSpc>
              <a:buSzPct val="100000"/>
              <a:buChar char="•"/>
            </a:pPr>
            <a:r>
              <a:t>On Earth, we are warmed by the Sun. </a:t>
            </a:r>
          </a:p>
          <a:p>
            <a:pPr marL="342900" indent="-342900">
              <a:lnSpc>
                <a:spcPct val="150000"/>
              </a:lnSpc>
              <a:buSzPct val="100000"/>
              <a:buChar char="•"/>
            </a:pPr>
            <a:r>
              <a:t>Its energy travels to us in the form of electromagnetic waves.</a:t>
            </a:r>
          </a:p>
          <a:p>
            <a:pPr marL="342900" indent="-342900">
              <a:lnSpc>
                <a:spcPct val="150000"/>
              </a:lnSpc>
              <a:buSzPct val="100000"/>
              <a:buChar char="•"/>
            </a:pPr>
            <a:r>
              <a:t>These include invisible infrared waves as well as light. </a:t>
            </a:r>
          </a:p>
          <a:p>
            <a:pPr marL="342900" indent="-342900">
              <a:lnSpc>
                <a:spcPct val="150000"/>
              </a:lnSpc>
              <a:buSzPct val="100000"/>
              <a:buChar char="•"/>
            </a:pPr>
            <a:r>
              <a:t>They heat up things that absorb them, so are often called thermal radiation. </a:t>
            </a:r>
          </a:p>
          <a:p>
            <a:pPr marL="342900" indent="-342900">
              <a:lnSpc>
                <a:spcPct val="150000"/>
              </a:lnSpc>
              <a:buSzPct val="100000"/>
              <a:buChar char="•"/>
            </a:pPr>
            <a:r>
              <a:t>All objects give out some thermal radiation. </a:t>
            </a:r>
          </a:p>
          <a:p>
            <a:pPr marL="342900" indent="-342900">
              <a:lnSpc>
                <a:spcPct val="150000"/>
              </a:lnSpc>
              <a:buSzPct val="100000"/>
              <a:buChar char="•"/>
            </a:pPr>
            <a:r>
              <a:t>The higher their surface temperature and the greater their surface area, the more energy they radiate per second. </a:t>
            </a:r>
          </a:p>
          <a:p>
            <a:pPr marL="342900" indent="-342900">
              <a:lnSpc>
                <a:spcPct val="150000"/>
              </a:lnSpc>
              <a:buSzPct val="100000"/>
              <a:buChar char="•"/>
            </a:pPr>
            <a:r>
              <a:t>Warm objects radiate infrared. </a:t>
            </a:r>
          </a:p>
          <a:p>
            <a:pPr marL="342900" indent="-342900">
              <a:lnSpc>
                <a:spcPct val="150000"/>
              </a:lnSpc>
              <a:buSzPct val="100000"/>
              <a:buChar char="•"/>
            </a:pPr>
            <a:r>
              <a:t>But if they become hotter, they also emit shorter wavelengths which may include light. </a:t>
            </a:r>
          </a:p>
        </p:txBody>
      </p:sp>
      <p:pic>
        <p:nvPicPr>
          <p:cNvPr id="72" name="图像" descr="图像"/>
          <p:cNvPicPr>
            <a:picLocks noChangeAspect="1"/>
          </p:cNvPicPr>
          <p:nvPr/>
        </p:nvPicPr>
        <p:blipFill>
          <a:blip r:embed="rId2">
            <a:extLst/>
          </a:blip>
          <a:stretch>
            <a:fillRect/>
          </a:stretch>
        </p:blipFill>
        <p:spPr>
          <a:xfrm>
            <a:off x="3624893" y="5063832"/>
            <a:ext cx="7698583" cy="293508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99EC9"/>
      </a:dk1>
      <a:lt1>
        <a:srgbClr val="C9C2C0"/>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200000"/>
          </a:lnSpc>
          <a:spcBef>
            <a:spcPts val="0"/>
          </a:spcBef>
          <a:spcAft>
            <a:spcPts val="0"/>
          </a:spcAft>
          <a:buClrTx/>
          <a:buSzTx/>
          <a:buFontTx/>
          <a:buNone/>
          <a:tabLst/>
          <a:defRPr b="0" baseline="0" cap="none" i="0" spc="0" strike="noStrike" sz="2000" u="none" kumimoji="0" normalizeH="0">
            <a:ln>
              <a:noFill/>
            </a:ln>
            <a:solidFill>
              <a:srgbClr val="C9C2C0"/>
            </a:solidFill>
            <a:effectLst/>
            <a:uFillTx/>
            <a:latin typeface="Gelasio"/>
            <a:ea typeface="Gelasio"/>
            <a:cs typeface="Gelasio"/>
            <a:sym typeface="Gelasi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