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4630400" cy="8229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1pPr>
    <a:lvl2pPr marL="0" marR="0" indent="4572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2pPr>
    <a:lvl3pPr marL="0" marR="0" indent="9144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3pPr>
    <a:lvl4pPr marL="0" marR="0" indent="13716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4pPr>
    <a:lvl5pPr marL="0" marR="0" indent="18288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5pPr>
    <a:lvl6pPr marL="0" marR="0" indent="22860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6pPr>
    <a:lvl7pPr marL="0" marR="0" indent="27432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7pPr>
    <a:lvl8pPr marL="0" marR="0" indent="32004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8pPr>
    <a:lvl9pPr marL="0" marR="0" indent="36576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731519" y="110489"/>
            <a:ext cx="13167362" cy="18097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标题文本</a:t>
            </a:r>
          </a:p>
        </p:txBody>
      </p:sp>
      <p:sp>
        <p:nvSpPr>
          <p:cNvPr id="3" name="正文级别 1…"/>
          <p:cNvSpPr txBox="1"/>
          <p:nvPr>
            <p:ph type="body" idx="1"/>
          </p:nvPr>
        </p:nvSpPr>
        <p:spPr>
          <a:xfrm>
            <a:off x="731519" y="1920239"/>
            <a:ext cx="13167362" cy="630936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7071359" y="7408544"/>
            <a:ext cx="3413761" cy="438151"/>
          </a:xfrm>
          <a:prstGeom prst="rect">
            <a:avLst/>
          </a:prstGeom>
          <a:ln w="12700">
            <a:miter lim="400000"/>
          </a:ln>
        </p:spPr>
        <p:txBody>
          <a:bodyPr wrap="none" lIns="45719" rIns="45719" anchor="ctr">
            <a:spAutoFit/>
          </a:bodyPr>
          <a:lstStyle>
            <a:lvl1pPr algn="r">
              <a:lnSpc>
                <a:spcPct val="100000"/>
              </a:lnSpc>
              <a:defRPr sz="1200">
                <a:solidFill>
                  <a:srgbClr val="000000"/>
                </a:solidFill>
                <a:latin typeface="+mn-lt"/>
                <a:ea typeface="+mn-ea"/>
                <a:cs typeface="+mn-cs"/>
                <a:sym typeface="Calibri"/>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2" name="Text 2"/>
          <p:cNvSpPr txBox="1"/>
          <p:nvPr/>
        </p:nvSpPr>
        <p:spPr>
          <a:xfrm>
            <a:off x="7216558" y="2309120"/>
            <a:ext cx="5683683" cy="93420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6800"/>
              </a:lnSpc>
              <a:defRPr sz="5200">
                <a:solidFill>
                  <a:srgbClr val="EBCCBB"/>
                </a:solidFill>
              </a:defRPr>
            </a:lvl1pPr>
          </a:lstStyle>
          <a:p>
            <a:pPr/>
            <a:r>
              <a:t>Forces and Energy</a:t>
            </a:r>
          </a:p>
        </p:txBody>
      </p:sp>
      <p:sp>
        <p:nvSpPr>
          <p:cNvPr id="23" name="Text 3"/>
          <p:cNvSpPr txBox="1"/>
          <p:nvPr/>
        </p:nvSpPr>
        <p:spPr>
          <a:xfrm>
            <a:off x="7014638" y="3659667"/>
            <a:ext cx="7386161" cy="24245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ts val="3100"/>
              </a:lnSpc>
              <a:defRPr sz="1700"/>
            </a:lvl1pPr>
          </a:lstStyle>
          <a:p>
            <a:pPr/>
            <a:r>
              <a:t>The Niagara Falls, on the USA-Canada Border. The photograph shows the highest section of the falls, where the water crumbles over 50 meters to the river below. Nearly three million litres of water flow over the falls every second. Most of the energy is wasted, but some is harnessed by a hydroelectric power station which generates electricity for the surrounding area. </a:t>
            </a:r>
          </a:p>
        </p:txBody>
      </p:sp>
      <p:pic>
        <p:nvPicPr>
          <p:cNvPr id="24" name="图像" descr="图像"/>
          <p:cNvPicPr>
            <a:picLocks noChangeAspect="1"/>
          </p:cNvPicPr>
          <p:nvPr/>
        </p:nvPicPr>
        <p:blipFill>
          <a:blip r:embed="rId2">
            <a:extLst/>
          </a:blip>
          <a:stretch>
            <a:fillRect/>
          </a:stretch>
        </p:blipFill>
        <p:spPr>
          <a:xfrm>
            <a:off x="-8406987" y="-10770"/>
            <a:ext cx="14668691" cy="825114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8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82" name="Text 2"/>
          <p:cNvSpPr txBox="1"/>
          <p:nvPr/>
        </p:nvSpPr>
        <p:spPr>
          <a:xfrm>
            <a:off x="793052" y="706409"/>
            <a:ext cx="2076821" cy="7859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5600"/>
              </a:lnSpc>
              <a:defRPr sz="4300">
                <a:solidFill>
                  <a:srgbClr val="EBCCBB"/>
                </a:solidFill>
              </a:defRPr>
            </a:lvl1pPr>
          </a:lstStyle>
          <a:p>
            <a:pPr/>
            <a:r>
              <a:t>Practice</a:t>
            </a:r>
          </a:p>
        </p:txBody>
      </p:sp>
      <p:sp>
        <p:nvSpPr>
          <p:cNvPr id="83" name="Text 3"/>
          <p:cNvSpPr txBox="1"/>
          <p:nvPr/>
        </p:nvSpPr>
        <p:spPr>
          <a:xfrm>
            <a:off x="1136518" y="2131624"/>
            <a:ext cx="11068681" cy="438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pPr>
            <a:r>
              <a:t>Assume that g is 10 N/kg and that air resistance and other frictional forces are negligible.</a:t>
            </a:r>
          </a:p>
          <a:p>
            <a:pPr marL="227263" indent="-227263">
              <a:buSzPct val="100000"/>
              <a:buAutoNum type="arabicPeriod" startAt="1"/>
              <a:defRPr sz="2200"/>
            </a:pPr>
            <a:r>
              <a:t>An object has a mass of 6 kg. What is its gravitational potential energy when it is</a:t>
            </a:r>
          </a:p>
          <a:p>
            <a:pPr lvl="1" marL="919078" indent="-284078">
              <a:buSzPct val="100000"/>
              <a:buAutoNum type="alphaLcPeriod" startAt="1"/>
              <a:defRPr sz="2200"/>
            </a:pPr>
            <a:r>
              <a:t>4 m above the ground</a:t>
            </a:r>
          </a:p>
          <a:p>
            <a:pPr>
              <a:defRPr sz="2200"/>
            </a:pPr>
            <a:r>
              <a:t>2. An object of mass 6 kg has a speed of 5 m/s.</a:t>
            </a:r>
          </a:p>
          <a:p>
            <a:pPr lvl="1" marL="919078" indent="-284078">
              <a:buSzPct val="100000"/>
              <a:buAutoNum type="alphaLcPeriod" startAt="1"/>
              <a:defRPr sz="2200"/>
            </a:pPr>
            <a:r>
              <a:t>What is its kinetic energy? </a:t>
            </a:r>
          </a:p>
          <a:p>
            <a:pPr lvl="1" marL="919078" indent="-284078">
              <a:buSzPct val="100000"/>
              <a:buAutoNum type="alphaLcPeriod" startAt="1"/>
              <a:defRPr sz="2200"/>
            </a:pPr>
            <a:r>
              <a:t>What is its kinetic energy if its speed is doubled? </a:t>
            </a:r>
          </a:p>
          <a:p>
            <a:pPr>
              <a:defRPr sz="2200"/>
            </a:pPr>
            <a:r>
              <a:t>3. A ball of mass 0.5 kg has 100 J of kinetic energy. What is the speed of the ball? </a:t>
            </a:r>
          </a:p>
        </p:txBody>
      </p:sp>
      <p:sp>
        <p:nvSpPr>
          <p:cNvPr id="84" name="PE = mgh…"/>
          <p:cNvSpPr txBox="1"/>
          <p:nvPr/>
        </p:nvSpPr>
        <p:spPr>
          <a:xfrm>
            <a:off x="10519265" y="596485"/>
            <a:ext cx="1755141" cy="100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PE = mgh</a:t>
            </a:r>
          </a:p>
          <a:p>
            <a:pPr/>
            <a:r>
              <a:t>KE = 1/2 mv^2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87"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pic>
        <p:nvPicPr>
          <p:cNvPr id="88" name="1361689519702_.pic.jpg" descr="1361689519702_.pic.jpg"/>
          <p:cNvPicPr>
            <a:picLocks noChangeAspect="1"/>
          </p:cNvPicPr>
          <p:nvPr/>
        </p:nvPicPr>
        <p:blipFill>
          <a:blip r:embed="rId2">
            <a:extLst/>
          </a:blip>
          <a:srcRect l="1696" t="6931" r="1696" b="25753"/>
          <a:stretch>
            <a:fillRect/>
          </a:stretch>
        </p:blipFill>
        <p:spPr>
          <a:xfrm>
            <a:off x="8637041" y="1378281"/>
            <a:ext cx="5885170" cy="6200203"/>
          </a:xfrm>
          <a:prstGeom prst="rect">
            <a:avLst/>
          </a:prstGeom>
          <a:ln w="12700">
            <a:miter lim="400000"/>
          </a:ln>
        </p:spPr>
      </p:pic>
      <p:sp>
        <p:nvSpPr>
          <p:cNvPr id="89" name="Text 2"/>
          <p:cNvSpPr txBox="1"/>
          <p:nvPr/>
        </p:nvSpPr>
        <p:spPr>
          <a:xfrm>
            <a:off x="447286" y="356500"/>
            <a:ext cx="2228812" cy="7859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5600"/>
              </a:lnSpc>
              <a:defRPr sz="4300">
                <a:solidFill>
                  <a:srgbClr val="EBCCBB"/>
                </a:solidFill>
              </a:defRPr>
            </a:lvl1pPr>
          </a:lstStyle>
          <a:p>
            <a:pPr/>
            <a:r>
              <a:t>Example</a:t>
            </a:r>
          </a:p>
        </p:txBody>
      </p:sp>
      <p:sp>
        <p:nvSpPr>
          <p:cNvPr id="90" name="Text 3"/>
          <p:cNvSpPr txBox="1"/>
          <p:nvPr/>
        </p:nvSpPr>
        <p:spPr>
          <a:xfrm>
            <a:off x="541402" y="1232350"/>
            <a:ext cx="7563178" cy="649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If the stone on the right is dropped, what is its kinetic energy when it has fallen half-way to the ground? (G = 10 N/kg)</a:t>
            </a:r>
          </a:p>
          <a:p>
            <a:pPr marL="200526" indent="-200526">
              <a:buSzPct val="100000"/>
              <a:buChar char="•"/>
            </a:pPr>
            <a:r>
              <a:t>In problem like this, you don’t necessarily have to use KE = 1/2 mv^2. When stone falls, its gain in KE is equal to its loss in PE, so you can calculate that instead:</a:t>
            </a:r>
          </a:p>
          <a:p>
            <a:pPr algn="ctr"/>
            <a:r>
              <a:t>height lost by stone = 2 m</a:t>
            </a:r>
          </a:p>
          <a:p>
            <a:pPr algn="ctr"/>
            <a:r>
              <a:t>So:     gravitational PE lost by stone = mgh = 4 kg * 10 N/kg * 2 m = 80 J</a:t>
            </a:r>
          </a:p>
          <a:p>
            <a:pPr algn="ctr"/>
            <a:r>
              <a:t>So:     KE gained by stone = 80 J</a:t>
            </a:r>
          </a:p>
          <a:p>
            <a:pPr marL="228600" indent="-228600">
              <a:buSzPct val="100000"/>
              <a:buChar char="•"/>
            </a:pPr>
            <a:r>
              <a:t>As the stone started with no KE, this I the stone’s KE half-way done. </a:t>
            </a:r>
          </a:p>
        </p:txBody>
      </p:sp>
      <p:sp>
        <p:nvSpPr>
          <p:cNvPr id="91" name="PE = mgh…"/>
          <p:cNvSpPr txBox="1"/>
          <p:nvPr/>
        </p:nvSpPr>
        <p:spPr>
          <a:xfrm>
            <a:off x="10519265" y="246576"/>
            <a:ext cx="1755141" cy="100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PE = mgh</a:t>
            </a:r>
          </a:p>
          <a:p>
            <a:pPr/>
            <a:r>
              <a:t>KE = 1/2 mv^2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94"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95" name="Text 2"/>
          <p:cNvSpPr txBox="1"/>
          <p:nvPr/>
        </p:nvSpPr>
        <p:spPr>
          <a:xfrm>
            <a:off x="447286" y="356500"/>
            <a:ext cx="2228812" cy="7859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5600"/>
              </a:lnSpc>
              <a:defRPr sz="4300">
                <a:solidFill>
                  <a:srgbClr val="EBCCBB"/>
                </a:solidFill>
              </a:defRPr>
            </a:lvl1pPr>
          </a:lstStyle>
          <a:p>
            <a:pPr/>
            <a:r>
              <a:t>Example</a:t>
            </a:r>
          </a:p>
        </p:txBody>
      </p:sp>
      <p:sp>
        <p:nvSpPr>
          <p:cNvPr id="96" name="Text 3"/>
          <p:cNvSpPr txBox="1"/>
          <p:nvPr/>
        </p:nvSpPr>
        <p:spPr>
          <a:xfrm>
            <a:off x="541402" y="1232350"/>
            <a:ext cx="8142844" cy="649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The stone on the right slides down a smooth slope. What is its speed when it reaches the bottom? (g = 10 N/kg)</a:t>
            </a:r>
          </a:p>
          <a:p>
            <a:pPr marL="200526" indent="-200526">
              <a:buSzPct val="100000"/>
              <a:buChar char="•"/>
            </a:pPr>
            <a:r>
              <a:t>This problem can also be solved by considering energy changes. At the top of the slope, the stone has extra gravitational PE. When it reaches the bottom, all of this PE has been transformed into KE</a:t>
            </a:r>
          </a:p>
          <a:p>
            <a:pPr algn="ctr"/>
            <a:r>
              <a:t>Gravitational PE at top of slope = mgh = 4 kg * 10 N/kg * 5 m = 200J</a:t>
            </a:r>
          </a:p>
          <a:p>
            <a:pPr algn="ctr"/>
            <a:r>
              <a:t>So:     kinetic energy at bottom of slope = 200J</a:t>
            </a:r>
          </a:p>
          <a:p>
            <a:pPr algn="ctr"/>
            <a:r>
              <a:t>So:    1/2 mv^2 = 200J</a:t>
            </a:r>
          </a:p>
          <a:p>
            <a:pPr algn="ctr"/>
            <a:r>
              <a:t>So: 1/2 * 4 kg * v^2 = 200J</a:t>
            </a:r>
          </a:p>
          <a:p>
            <a:pPr algn="ctr"/>
            <a:r>
              <a:t>V = 10 m/s</a:t>
            </a:r>
          </a:p>
          <a:p>
            <a:pPr marL="228600" indent="-228600">
              <a:buSzPct val="100000"/>
              <a:buChar char="•"/>
            </a:pPr>
            <a:r>
              <a:t>The stone’s speed at the bottom of the slope is 10 m/s.</a:t>
            </a:r>
          </a:p>
        </p:txBody>
      </p:sp>
      <p:sp>
        <p:nvSpPr>
          <p:cNvPr id="97" name="PE = mgh…"/>
          <p:cNvSpPr txBox="1"/>
          <p:nvPr/>
        </p:nvSpPr>
        <p:spPr>
          <a:xfrm>
            <a:off x="10519265" y="246576"/>
            <a:ext cx="1755141" cy="100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PE = mgh</a:t>
            </a:r>
          </a:p>
          <a:p>
            <a:pPr/>
            <a:r>
              <a:t>KE = 1/2 mv^2</a:t>
            </a:r>
          </a:p>
        </p:txBody>
      </p:sp>
      <p:pic>
        <p:nvPicPr>
          <p:cNvPr id="98" name="1371689520531_.pic.jpg" descr="1371689520531_.pic.jpg"/>
          <p:cNvPicPr>
            <a:picLocks noChangeAspect="1"/>
          </p:cNvPicPr>
          <p:nvPr/>
        </p:nvPicPr>
        <p:blipFill>
          <a:blip r:embed="rId2">
            <a:extLst/>
          </a:blip>
          <a:srcRect l="0" t="0" r="0" b="19339"/>
          <a:stretch>
            <a:fillRect/>
          </a:stretch>
        </p:blipFill>
        <p:spPr>
          <a:xfrm>
            <a:off x="8823707" y="1523140"/>
            <a:ext cx="5592812" cy="59108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10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102" name="Text 2"/>
          <p:cNvSpPr txBox="1"/>
          <p:nvPr/>
        </p:nvSpPr>
        <p:spPr>
          <a:xfrm>
            <a:off x="775879" y="463256"/>
            <a:ext cx="2076821" cy="7859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5600"/>
              </a:lnSpc>
              <a:defRPr sz="4300">
                <a:solidFill>
                  <a:srgbClr val="EBCCBB"/>
                </a:solidFill>
              </a:defRPr>
            </a:lvl1pPr>
          </a:lstStyle>
          <a:p>
            <a:pPr/>
            <a:r>
              <a:t>Practice</a:t>
            </a:r>
          </a:p>
        </p:txBody>
      </p:sp>
      <p:sp>
        <p:nvSpPr>
          <p:cNvPr id="103" name="Text 3"/>
          <p:cNvSpPr txBox="1"/>
          <p:nvPr/>
        </p:nvSpPr>
        <p:spPr>
          <a:xfrm>
            <a:off x="827399" y="1699565"/>
            <a:ext cx="12632666" cy="2402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pPr>
            <a:r>
              <a:t>A ball has a mass of 0.5 kg. Dropped from a cliff top, the ball hits the sea below at a speed of 10 m/s. </a:t>
            </a:r>
          </a:p>
          <a:p>
            <a:pPr marL="268296" indent="-268296">
              <a:buSzPct val="100000"/>
              <a:buAutoNum type="alphaLcPeriod" startAt="1"/>
              <a:defRPr sz="2200"/>
            </a:pPr>
            <a:r>
              <a:t>What is the kinetic energy of the ball as it is about to hit the sea? </a:t>
            </a:r>
          </a:p>
          <a:p>
            <a:pPr marL="268296" indent="-268296">
              <a:buSzPct val="100000"/>
              <a:buAutoNum type="alphaLcPeriod" startAt="1"/>
              <a:defRPr sz="2200"/>
            </a:pPr>
            <a:r>
              <a:t>What was the ball’s gravitational potential energy before it was dropped? </a:t>
            </a:r>
          </a:p>
          <a:p>
            <a:pPr marL="268296" indent="-268296">
              <a:buSzPct val="100000"/>
              <a:buAutoNum type="alphaLcPeriod" startAt="1"/>
              <a:defRPr sz="2200"/>
            </a:pPr>
            <a:r>
              <a:t>From what height was the ball dropped? </a:t>
            </a:r>
          </a:p>
        </p:txBody>
      </p:sp>
      <p:sp>
        <p:nvSpPr>
          <p:cNvPr id="104" name="PE = mgh…"/>
          <p:cNvSpPr txBox="1"/>
          <p:nvPr/>
        </p:nvSpPr>
        <p:spPr>
          <a:xfrm>
            <a:off x="10519265" y="246576"/>
            <a:ext cx="1755141" cy="100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PE = mgh</a:t>
            </a:r>
          </a:p>
          <a:p>
            <a:pPr/>
            <a:r>
              <a:t>KE = 1/2 mv^2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7"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8" name="Text 2"/>
          <p:cNvSpPr txBox="1"/>
          <p:nvPr/>
        </p:nvSpPr>
        <p:spPr>
          <a:xfrm>
            <a:off x="628888" y="424528"/>
            <a:ext cx="986319"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Work</a:t>
            </a:r>
          </a:p>
        </p:txBody>
      </p:sp>
      <p:sp>
        <p:nvSpPr>
          <p:cNvPr id="29" name="Text 11"/>
          <p:cNvSpPr txBox="1"/>
          <p:nvPr/>
        </p:nvSpPr>
        <p:spPr>
          <a:xfrm>
            <a:off x="636025" y="1098723"/>
            <a:ext cx="13808508" cy="679443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In everyday languages work might be writing an essay or digging the garden. </a:t>
            </a:r>
          </a:p>
          <a:p>
            <a:pPr marL="342900" indent="-342900">
              <a:lnSpc>
                <a:spcPct val="150000"/>
              </a:lnSpc>
              <a:buSzPct val="100000"/>
              <a:buChar char="•"/>
            </a:pPr>
            <a:r>
              <a:t>But to scientists and engineers, work has a precise meaning: work is done whenever a force makes something move. </a:t>
            </a:r>
          </a:p>
          <a:p>
            <a:pPr marL="342900" indent="-342900">
              <a:lnSpc>
                <a:spcPct val="150000"/>
              </a:lnSpc>
              <a:buSzPct val="100000"/>
              <a:buChar char="•"/>
            </a:pPr>
            <a:r>
              <a:t>The greater the force and the greater the distance moved, the more work is done. </a:t>
            </a:r>
          </a:p>
          <a:p>
            <a:pPr marL="342900" indent="-342900">
              <a:lnSpc>
                <a:spcPct val="150000"/>
              </a:lnSpc>
              <a:buSzPct val="100000"/>
              <a:buChar char="•"/>
            </a:pPr>
            <a:r>
              <a:t>The SI unit of work is the joule (J): </a:t>
            </a:r>
          </a:p>
          <a:p>
            <a:pPr algn="ctr">
              <a:lnSpc>
                <a:spcPct val="150000"/>
              </a:lnSpc>
            </a:pPr>
            <a:r>
              <a:t>1 joule of work is done when a force of 1 newton (N) moves an object 1 meter in the direction of the force. </a:t>
            </a:r>
          </a:p>
          <a:p>
            <a:pPr marL="228600" indent="-228600">
              <a:lnSpc>
                <a:spcPct val="150000"/>
              </a:lnSpc>
              <a:buSzPct val="100000"/>
              <a:buChar char="•"/>
            </a:pPr>
            <a:r>
              <a:t>Work is calculated using this equation: </a:t>
            </a:r>
          </a:p>
          <a:p>
            <a:pPr algn="ctr">
              <a:lnSpc>
                <a:spcPct val="150000"/>
              </a:lnSpc>
            </a:pPr>
            <a:r>
              <a:t>work done = force * distance moved in the direction of the force</a:t>
            </a:r>
          </a:p>
          <a:p>
            <a:pPr marL="180473" indent="-180473">
              <a:lnSpc>
                <a:spcPct val="150000"/>
              </a:lnSpc>
              <a:buSzPct val="100000"/>
              <a:buChar char="•"/>
            </a:pPr>
            <a:r>
              <a:t>In symbols: W = F * d</a:t>
            </a:r>
          </a:p>
          <a:p>
            <a:pPr marL="180473" indent="-180473">
              <a:lnSpc>
                <a:spcPct val="150000"/>
              </a:lnSpc>
              <a:buSzPct val="100000"/>
              <a:buChar char="•"/>
            </a:pPr>
            <a:r>
              <a:t>For example, if a 4 N force moves an object 3 m, the work done is 12 J. </a:t>
            </a:r>
          </a:p>
        </p:txBody>
      </p:sp>
      <p:pic>
        <p:nvPicPr>
          <p:cNvPr id="30" name="图像" descr="图像"/>
          <p:cNvPicPr>
            <a:picLocks noChangeAspect="1"/>
          </p:cNvPicPr>
          <p:nvPr/>
        </p:nvPicPr>
        <p:blipFill>
          <a:blip r:embed="rId2">
            <a:extLst/>
          </a:blip>
          <a:stretch>
            <a:fillRect/>
          </a:stretch>
        </p:blipFill>
        <p:spPr>
          <a:xfrm>
            <a:off x="8555312" y="4703311"/>
            <a:ext cx="6168152" cy="318045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3"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4" name="Text 2"/>
          <p:cNvSpPr txBox="1"/>
          <p:nvPr/>
        </p:nvSpPr>
        <p:spPr>
          <a:xfrm>
            <a:off x="628887" y="494966"/>
            <a:ext cx="1391802"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Energy</a:t>
            </a:r>
          </a:p>
        </p:txBody>
      </p:sp>
      <p:sp>
        <p:nvSpPr>
          <p:cNvPr id="35" name="Text 11"/>
          <p:cNvSpPr txBox="1"/>
          <p:nvPr/>
        </p:nvSpPr>
        <p:spPr>
          <a:xfrm>
            <a:off x="569930" y="1236876"/>
            <a:ext cx="13808509" cy="334493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Things have energy if they can be used to do work. </a:t>
            </a:r>
          </a:p>
          <a:p>
            <a:pPr marL="342900" indent="-342900">
              <a:lnSpc>
                <a:spcPct val="150000"/>
              </a:lnSpc>
              <a:buSzPct val="100000"/>
              <a:buChar char="•"/>
            </a:pPr>
            <a:r>
              <a:t>Like work, energy is measured in joules (J).  </a:t>
            </a:r>
          </a:p>
          <a:p>
            <a:pPr marL="342900" indent="-342900">
              <a:lnSpc>
                <a:spcPct val="150000"/>
              </a:lnSpc>
              <a:buSzPct val="100000"/>
              <a:buChar char="•"/>
            </a:pPr>
            <a:r>
              <a:t>Although people talk about energy being stored or given out, energy isn’t a “thing”. </a:t>
            </a:r>
          </a:p>
          <a:p>
            <a:pPr marL="342900" indent="-342900">
              <a:lnSpc>
                <a:spcPct val="150000"/>
              </a:lnSpc>
              <a:buSzPct val="100000"/>
              <a:buChar char="•"/>
            </a:pPr>
            <a:r>
              <a:t>If, say, a compressed spring stores 100 joules of energy, this is just a measurement of how much work can be done by the spring. </a:t>
            </a:r>
          </a:p>
          <a:p>
            <a:pPr marL="342900" indent="-342900">
              <a:lnSpc>
                <a:spcPct val="150000"/>
              </a:lnSpc>
              <a:buSzPct val="100000"/>
              <a:buChar char="•"/>
            </a:pPr>
            <a:r>
              <a:t>Moving objects have energy. e.g. a moving ball </a:t>
            </a:r>
          </a:p>
          <a:p>
            <a:pPr marL="342900" indent="-342900">
              <a:lnSpc>
                <a:spcPct val="150000"/>
              </a:lnSpc>
              <a:buSzPct val="100000"/>
              <a:buChar char="•"/>
            </a:pPr>
            <a:r>
              <a:t>Materials are made up of atoms which are constantly in motion. A material has more energy when hot than when cold. </a:t>
            </a:r>
          </a:p>
        </p:txBody>
      </p:sp>
      <p:pic>
        <p:nvPicPr>
          <p:cNvPr id="36" name="图像" descr="图像"/>
          <p:cNvPicPr>
            <a:picLocks noChangeAspect="1"/>
          </p:cNvPicPr>
          <p:nvPr/>
        </p:nvPicPr>
        <p:blipFill>
          <a:blip r:embed="rId2">
            <a:extLst/>
          </a:blip>
          <a:stretch>
            <a:fillRect/>
          </a:stretch>
        </p:blipFill>
        <p:spPr>
          <a:xfrm>
            <a:off x="4543734" y="4444359"/>
            <a:ext cx="5542932" cy="368832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9"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0" name="Text 2"/>
          <p:cNvSpPr txBox="1"/>
          <p:nvPr/>
        </p:nvSpPr>
        <p:spPr>
          <a:xfrm>
            <a:off x="628888" y="424528"/>
            <a:ext cx="2877925"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Forms of energy</a:t>
            </a:r>
          </a:p>
        </p:txBody>
      </p:sp>
      <p:pic>
        <p:nvPicPr>
          <p:cNvPr id="41" name="Image 0" descr="Image 0"/>
          <p:cNvPicPr>
            <a:picLocks noChangeAspect="1"/>
          </p:cNvPicPr>
          <p:nvPr/>
        </p:nvPicPr>
        <p:blipFill>
          <a:blip r:embed="rId2">
            <a:extLst/>
          </a:blip>
          <a:stretch>
            <a:fillRect/>
          </a:stretch>
        </p:blipFill>
        <p:spPr>
          <a:xfrm>
            <a:off x="833199" y="9999568"/>
            <a:ext cx="12964001" cy="6291334"/>
          </a:xfrm>
          <a:prstGeom prst="rect">
            <a:avLst/>
          </a:prstGeom>
          <a:ln w="12700">
            <a:miter lim="400000"/>
          </a:ln>
        </p:spPr>
      </p:pic>
      <p:sp>
        <p:nvSpPr>
          <p:cNvPr id="42" name="Text 11"/>
          <p:cNvSpPr txBox="1"/>
          <p:nvPr/>
        </p:nvSpPr>
        <p:spPr>
          <a:xfrm>
            <a:off x="569930" y="1112539"/>
            <a:ext cx="13808509" cy="629133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Kinetic energy: This is energy due to motion. All moving objects have kinetic energy. </a:t>
            </a:r>
          </a:p>
          <a:p>
            <a:pPr marL="342900" indent="-342900">
              <a:lnSpc>
                <a:spcPct val="150000"/>
              </a:lnSpc>
              <a:buSzPct val="100000"/>
              <a:buChar char="•"/>
            </a:pPr>
            <a:r>
              <a:t>Potential energy: This is energy which an object has because of its changed position, shape or state. There are several different types of potential energy. Here are some of the terms used to describe them: </a:t>
            </a:r>
          </a:p>
          <a:p>
            <a:pPr lvl="1" marL="800100" indent="-342900">
              <a:lnSpc>
                <a:spcPct val="150000"/>
              </a:lnSpc>
              <a:buSzPct val="100000"/>
              <a:buChar char="•"/>
            </a:pPr>
            <a:r>
              <a:t>Gravitational potential energy</a:t>
            </a:r>
          </a:p>
          <a:p>
            <a:pPr lvl="1" marL="800100" indent="-342900">
              <a:lnSpc>
                <a:spcPct val="150000"/>
              </a:lnSpc>
              <a:buSzPct val="100000"/>
              <a:buChar char="•"/>
            </a:pPr>
            <a:r>
              <a:t>Elastic potential energy</a:t>
            </a:r>
          </a:p>
          <a:p>
            <a:pPr lvl="1" marL="800100" indent="-342900">
              <a:lnSpc>
                <a:spcPct val="150000"/>
              </a:lnSpc>
              <a:buSzPct val="100000"/>
              <a:buChar char="•"/>
            </a:pPr>
            <a:r>
              <a:t>Chemical potential energy</a:t>
            </a:r>
          </a:p>
          <a:p>
            <a:pPr lvl="1" marL="800100" indent="-342900">
              <a:lnSpc>
                <a:spcPct val="150000"/>
              </a:lnSpc>
              <a:buSzPct val="100000"/>
              <a:buChar char="•"/>
            </a:pPr>
            <a:r>
              <a:t>Electrical potential energy</a:t>
            </a:r>
          </a:p>
          <a:p>
            <a:pPr lvl="1" marL="800100" indent="-342900">
              <a:lnSpc>
                <a:spcPct val="150000"/>
              </a:lnSpc>
              <a:buSzPct val="100000"/>
              <a:buChar char="•"/>
            </a:pPr>
            <a:r>
              <a:t>Nuclear potential energy</a:t>
            </a:r>
          </a:p>
          <a:p>
            <a:pPr marL="228600" indent="-228600">
              <a:lnSpc>
                <a:spcPct val="150000"/>
              </a:lnSpc>
              <a:buSzPct val="100000"/>
              <a:buChar char="•"/>
            </a:pPr>
            <a:r>
              <a:t>Thermal energy: When hot objects cool down, their atoms and molecules slow down and lose energy. This is known as thermal energy, or heat. </a:t>
            </a:r>
          </a:p>
          <a:p>
            <a:pPr marL="228600" indent="-228600">
              <a:lnSpc>
                <a:spcPct val="150000"/>
              </a:lnSpc>
              <a:buSzPct val="100000"/>
              <a:buChar char="•"/>
            </a:pPr>
            <a:r>
              <a:t>Radiated energy: The Sun radiates light. Loudspeakers radiate sound. Light and sound both travel in the form of waves. These carry energy.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5"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6" name="Text 2"/>
          <p:cNvSpPr txBox="1"/>
          <p:nvPr/>
        </p:nvSpPr>
        <p:spPr>
          <a:xfrm>
            <a:off x="628888" y="536096"/>
            <a:ext cx="3768103"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Typical energy values</a:t>
            </a:r>
          </a:p>
        </p:txBody>
      </p:sp>
      <p:sp>
        <p:nvSpPr>
          <p:cNvPr id="47" name="Text 11"/>
          <p:cNvSpPr txBox="1"/>
          <p:nvPr/>
        </p:nvSpPr>
        <p:spPr>
          <a:xfrm>
            <a:off x="873867" y="1692781"/>
            <a:ext cx="8158538" cy="484403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buSzPct val="100000"/>
              <a:buChar char="•"/>
            </a:pPr>
            <a:r>
              <a:t>Gravitational potential energy of a skier at the top of a ski jump</a:t>
            </a:r>
          </a:p>
          <a:p>
            <a:pPr marL="342900" indent="-342900">
              <a:buSzPct val="100000"/>
              <a:buChar char="•"/>
            </a:pPr>
            <a:r>
              <a:t>Kinetic energy of a car travelling at 70 mph (30 m/s)</a:t>
            </a:r>
          </a:p>
          <a:p>
            <a:pPr marL="342900" indent="-342900">
              <a:buSzPct val="100000"/>
              <a:buChar char="•"/>
            </a:pPr>
            <a:r>
              <a:t>Chemical energy in a chocolate biscuit</a:t>
            </a:r>
          </a:p>
          <a:p>
            <a:pPr marL="342900" indent="-342900">
              <a:buSzPct val="100000"/>
              <a:buChar char="•"/>
            </a:pPr>
            <a:r>
              <a:t>Chemical energy in one liter of petrol</a:t>
            </a:r>
          </a:p>
          <a:p>
            <a:pPr marL="342900" indent="-342900">
              <a:buSzPct val="100000"/>
              <a:buChar char="•"/>
            </a:pPr>
            <a:r>
              <a:t>Electrical energy supplied by a fully charged car battery</a:t>
            </a:r>
          </a:p>
          <a:p>
            <a:pPr marL="342900" indent="-342900">
              <a:buSzPct val="100000"/>
              <a:buChar char="•"/>
            </a:pPr>
            <a:r>
              <a:t>Kinetic energy of a football when kicked</a:t>
            </a:r>
          </a:p>
          <a:p>
            <a:pPr marL="342900" indent="-342900">
              <a:buSzPct val="100000"/>
              <a:buChar char="•"/>
            </a:pPr>
            <a:r>
              <a:t>Chemical energy in all the food you eat in one day</a:t>
            </a:r>
          </a:p>
          <a:p>
            <a:pPr marL="342900" indent="-342900">
              <a:buSzPct val="100000"/>
              <a:buChar char="•"/>
            </a:pPr>
            <a:r>
              <a:t>Thermal energy needed to boil a kettle full of water</a:t>
            </a:r>
          </a:p>
        </p:txBody>
      </p:sp>
      <p:sp>
        <p:nvSpPr>
          <p:cNvPr id="48" name="a. 15 000 J…"/>
          <p:cNvSpPr txBox="1"/>
          <p:nvPr/>
        </p:nvSpPr>
        <p:spPr>
          <a:xfrm>
            <a:off x="10753507" y="1752824"/>
            <a:ext cx="4242881" cy="466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 15 000 J </a:t>
            </a:r>
          </a:p>
          <a:p>
            <a:pPr/>
            <a:r>
              <a:t>b. 300 000 J</a:t>
            </a:r>
          </a:p>
          <a:p>
            <a:pPr/>
            <a:r>
              <a:t>c. 50 J</a:t>
            </a:r>
          </a:p>
          <a:p>
            <a:pPr/>
            <a:r>
              <a:t>d. 35 000 000 J</a:t>
            </a:r>
          </a:p>
          <a:p>
            <a:pPr/>
            <a:r>
              <a:t>e. 500 000 J</a:t>
            </a:r>
          </a:p>
          <a:p>
            <a:pPr/>
            <a:r>
              <a:t>f. 2 000 000 J</a:t>
            </a:r>
          </a:p>
          <a:p>
            <a:pPr/>
            <a:r>
              <a:t>g. 11 000 000 J</a:t>
            </a:r>
          </a:p>
          <a:p>
            <a:pPr/>
            <a:r>
              <a:t>h. 700 000 J</a:t>
            </a:r>
          </a:p>
        </p:txBody>
      </p:sp>
      <p:sp>
        <p:nvSpPr>
          <p:cNvPr id="49" name="线条"/>
          <p:cNvSpPr/>
          <p:nvPr/>
        </p:nvSpPr>
        <p:spPr>
          <a:xfrm flipV="1">
            <a:off x="8702333" y="3191729"/>
            <a:ext cx="1781140" cy="1781140"/>
          </a:xfrm>
          <a:prstGeom prst="line">
            <a:avLst/>
          </a:prstGeom>
          <a:ln w="63500">
            <a:solidFill>
              <a:schemeClr val="accent1"/>
            </a:solidFill>
            <a:miter/>
            <a:tailEnd type="triangle"/>
          </a:ln>
        </p:spPr>
        <p:txBody>
          <a:bodyPr lIns="45719" rIns="45719"/>
          <a:lstStyle/>
          <a:p>
            <a:pPr>
              <a:lnSpc>
                <a:spcPct val="100000"/>
              </a:lnSpc>
              <a:defRPr sz="1800">
                <a:solidFill>
                  <a:srgbClr val="000000"/>
                </a:solidFill>
                <a:latin typeface="+mn-lt"/>
                <a:ea typeface="+mn-ea"/>
                <a:cs typeface="+mn-cs"/>
                <a:sym typeface="Calibri"/>
              </a:defRPr>
            </a:pPr>
          </a:p>
        </p:txBody>
      </p:sp>
      <p:sp>
        <p:nvSpPr>
          <p:cNvPr id="50" name="线条"/>
          <p:cNvSpPr/>
          <p:nvPr/>
        </p:nvSpPr>
        <p:spPr>
          <a:xfrm flipV="1">
            <a:off x="8699352" y="1948407"/>
            <a:ext cx="1782612" cy="1"/>
          </a:xfrm>
          <a:prstGeom prst="line">
            <a:avLst/>
          </a:prstGeom>
          <a:ln w="63500">
            <a:solidFill>
              <a:schemeClr val="accent1"/>
            </a:solidFill>
            <a:miter/>
            <a:tailEnd type="triangle"/>
          </a:ln>
        </p:spPr>
        <p:txBody>
          <a:bodyPr lIns="45719" rIns="45719"/>
          <a:lstStyle/>
          <a:p>
            <a:pPr>
              <a:lnSpc>
                <a:spcPct val="100000"/>
              </a:lnSpc>
              <a:defRPr sz="1800">
                <a:solidFill>
                  <a:srgbClr val="000000"/>
                </a:solidFill>
                <a:latin typeface="+mn-lt"/>
                <a:ea typeface="+mn-ea"/>
                <a:cs typeface="+mn-cs"/>
                <a:sym typeface="Calibri"/>
              </a:defRPr>
            </a:pPr>
          </a:p>
        </p:txBody>
      </p:sp>
      <p:sp>
        <p:nvSpPr>
          <p:cNvPr id="51" name="线条"/>
          <p:cNvSpPr/>
          <p:nvPr/>
        </p:nvSpPr>
        <p:spPr>
          <a:xfrm>
            <a:off x="8699352" y="2589118"/>
            <a:ext cx="1787102" cy="1787103"/>
          </a:xfrm>
          <a:prstGeom prst="line">
            <a:avLst/>
          </a:prstGeom>
          <a:ln w="63500">
            <a:solidFill>
              <a:schemeClr val="accent1"/>
            </a:solidFill>
            <a:miter/>
            <a:tailEnd type="triangle"/>
          </a:ln>
        </p:spPr>
        <p:txBody>
          <a:bodyPr lIns="45719" rIns="45719"/>
          <a:lstStyle/>
          <a:p>
            <a:pPr>
              <a:lnSpc>
                <a:spcPct val="100000"/>
              </a:lnSpc>
              <a:defRPr sz="1800">
                <a:solidFill>
                  <a:srgbClr val="000000"/>
                </a:solidFill>
                <a:latin typeface="+mn-lt"/>
                <a:ea typeface="+mn-ea"/>
                <a:cs typeface="+mn-cs"/>
                <a:sym typeface="Calibri"/>
              </a:defRPr>
            </a:pPr>
          </a:p>
        </p:txBody>
      </p:sp>
      <p:sp>
        <p:nvSpPr>
          <p:cNvPr id="52" name="线条"/>
          <p:cNvSpPr/>
          <p:nvPr/>
        </p:nvSpPr>
        <p:spPr>
          <a:xfrm flipV="1">
            <a:off x="8699352" y="2613743"/>
            <a:ext cx="1784326" cy="553074"/>
          </a:xfrm>
          <a:prstGeom prst="line">
            <a:avLst/>
          </a:prstGeom>
          <a:ln w="63500">
            <a:solidFill>
              <a:schemeClr val="accent1"/>
            </a:solidFill>
            <a:miter/>
            <a:tailEnd type="triangle"/>
          </a:ln>
        </p:spPr>
        <p:txBody>
          <a:bodyPr lIns="45719" rIns="45719"/>
          <a:lstStyle/>
          <a:p>
            <a:pPr>
              <a:lnSpc>
                <a:spcPct val="100000"/>
              </a:lnSpc>
              <a:defRPr sz="1800">
                <a:solidFill>
                  <a:srgbClr val="000000"/>
                </a:solidFill>
                <a:latin typeface="+mn-lt"/>
                <a:ea typeface="+mn-ea"/>
                <a:cs typeface="+mn-cs"/>
                <a:sym typeface="Calibri"/>
              </a:defRPr>
            </a:pPr>
          </a:p>
        </p:txBody>
      </p:sp>
      <p:sp>
        <p:nvSpPr>
          <p:cNvPr id="53" name="线条"/>
          <p:cNvSpPr/>
          <p:nvPr/>
        </p:nvSpPr>
        <p:spPr>
          <a:xfrm flipV="1">
            <a:off x="8699352" y="3824385"/>
            <a:ext cx="1782612" cy="1"/>
          </a:xfrm>
          <a:prstGeom prst="line">
            <a:avLst/>
          </a:prstGeom>
          <a:ln w="63500">
            <a:solidFill>
              <a:schemeClr val="accent1"/>
            </a:solidFill>
            <a:miter/>
            <a:tailEnd type="triangle"/>
          </a:ln>
        </p:spPr>
        <p:txBody>
          <a:bodyPr lIns="45719" rIns="45719"/>
          <a:lstStyle/>
          <a:p>
            <a:pPr>
              <a:lnSpc>
                <a:spcPct val="100000"/>
              </a:lnSpc>
              <a:defRPr sz="1800">
                <a:solidFill>
                  <a:srgbClr val="000000"/>
                </a:solidFill>
                <a:latin typeface="+mn-lt"/>
                <a:ea typeface="+mn-ea"/>
                <a:cs typeface="+mn-cs"/>
                <a:sym typeface="Calibri"/>
              </a:defRPr>
            </a:pPr>
          </a:p>
        </p:txBody>
      </p:sp>
      <p:sp>
        <p:nvSpPr>
          <p:cNvPr id="54" name="线条"/>
          <p:cNvSpPr/>
          <p:nvPr/>
        </p:nvSpPr>
        <p:spPr>
          <a:xfrm>
            <a:off x="8699352" y="4407289"/>
            <a:ext cx="1784642" cy="557539"/>
          </a:xfrm>
          <a:prstGeom prst="line">
            <a:avLst/>
          </a:prstGeom>
          <a:ln w="63500">
            <a:solidFill>
              <a:schemeClr val="accent1"/>
            </a:solidFill>
            <a:miter/>
            <a:tailEnd type="triangle"/>
          </a:ln>
        </p:spPr>
        <p:txBody>
          <a:bodyPr lIns="45719" rIns="45719"/>
          <a:lstStyle/>
          <a:p>
            <a:pPr>
              <a:lnSpc>
                <a:spcPct val="100000"/>
              </a:lnSpc>
              <a:defRPr sz="1800">
                <a:solidFill>
                  <a:srgbClr val="000000"/>
                </a:solidFill>
                <a:latin typeface="+mn-lt"/>
                <a:ea typeface="+mn-ea"/>
                <a:cs typeface="+mn-cs"/>
                <a:sym typeface="Calibri"/>
              </a:defRPr>
            </a:pPr>
          </a:p>
        </p:txBody>
      </p:sp>
      <p:sp>
        <p:nvSpPr>
          <p:cNvPr id="55" name="线条"/>
          <p:cNvSpPr/>
          <p:nvPr/>
        </p:nvSpPr>
        <p:spPr>
          <a:xfrm>
            <a:off x="8699284" y="5668323"/>
            <a:ext cx="1782748" cy="1"/>
          </a:xfrm>
          <a:prstGeom prst="line">
            <a:avLst/>
          </a:prstGeom>
          <a:ln w="63500">
            <a:solidFill>
              <a:schemeClr val="accent1"/>
            </a:solidFill>
            <a:miter/>
            <a:tailEnd type="triangle"/>
          </a:ln>
        </p:spPr>
        <p:txBody>
          <a:bodyPr lIns="45719" rIns="45719"/>
          <a:lstStyle/>
          <a:p>
            <a:pPr>
              <a:lnSpc>
                <a:spcPct val="100000"/>
              </a:lnSpc>
              <a:defRPr sz="1800">
                <a:solidFill>
                  <a:srgbClr val="000000"/>
                </a:solidFill>
                <a:latin typeface="+mn-lt"/>
                <a:ea typeface="+mn-ea"/>
                <a:cs typeface="+mn-cs"/>
                <a:sym typeface="Calibri"/>
              </a:defRPr>
            </a:pPr>
          </a:p>
        </p:txBody>
      </p:sp>
      <p:sp>
        <p:nvSpPr>
          <p:cNvPr id="56" name="线条"/>
          <p:cNvSpPr/>
          <p:nvPr/>
        </p:nvSpPr>
        <p:spPr>
          <a:xfrm>
            <a:off x="8699284" y="6244919"/>
            <a:ext cx="1782748" cy="1"/>
          </a:xfrm>
          <a:prstGeom prst="line">
            <a:avLst/>
          </a:prstGeom>
          <a:ln w="63500">
            <a:solidFill>
              <a:schemeClr val="accent1"/>
            </a:solidFill>
            <a:miter/>
            <a:tailEnd type="triangle"/>
          </a:ln>
        </p:spPr>
        <p:txBody>
          <a:bodyPr lIns="45719" rIns="45719"/>
          <a:lstStyle/>
          <a:p>
            <a:pPr>
              <a:lnSpc>
                <a:spcPct val="100000"/>
              </a:lnSpc>
              <a:defRPr sz="1800">
                <a:solidFill>
                  <a:srgbClr val="000000"/>
                </a:solidFill>
                <a:latin typeface="+mn-lt"/>
                <a:ea typeface="+mn-ea"/>
                <a:cs typeface="+mn-cs"/>
                <a:sym typeface="Calibri"/>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0"/>
                                        </p:tgtEl>
                                        <p:attrNameLst>
                                          <p:attrName>style.visibility</p:attrName>
                                        </p:attrNameLst>
                                      </p:cBhvr>
                                      <p:to>
                                        <p:strVal val="visible"/>
                                      </p:to>
                                    </p:set>
                                    <p:animEffect filter="dissolve" transition="in">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1"/>
                                        </p:tgtEl>
                                        <p:attrNameLst>
                                          <p:attrName>style.visibility</p:attrName>
                                        </p:attrNameLst>
                                      </p:cBhvr>
                                      <p:to>
                                        <p:strVal val="visible"/>
                                      </p:to>
                                    </p:set>
                                    <p:animEffect filter="dissolve" transition="in">
                                      <p:cBhvr>
                                        <p:cTn id="12" dur="2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2"/>
                                        </p:tgtEl>
                                        <p:attrNameLst>
                                          <p:attrName>style.visibility</p:attrName>
                                        </p:attrNameLst>
                                      </p:cBhvr>
                                      <p:to>
                                        <p:strVal val="visible"/>
                                      </p:to>
                                    </p:set>
                                    <p:animEffect filter="dissolve" transition="in">
                                      <p:cBhvr>
                                        <p:cTn id="17" dur="2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3"/>
                                        </p:tgtEl>
                                        <p:attrNameLst>
                                          <p:attrName>style.visibility</p:attrName>
                                        </p:attrNameLst>
                                      </p:cBhvr>
                                      <p:to>
                                        <p:strVal val="visible"/>
                                      </p:to>
                                    </p:set>
                                    <p:animEffect filter="dissolve" transition="in">
                                      <p:cBhvr>
                                        <p:cTn id="22" dur="2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4"/>
                                        </p:tgtEl>
                                        <p:attrNameLst>
                                          <p:attrName>style.visibility</p:attrName>
                                        </p:attrNameLst>
                                      </p:cBhvr>
                                      <p:to>
                                        <p:strVal val="visible"/>
                                      </p:to>
                                    </p:set>
                                    <p:animEffect filter="dissolve" transition="in">
                                      <p:cBhvr>
                                        <p:cTn id="27" dur="20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9"/>
                                        </p:tgtEl>
                                        <p:attrNameLst>
                                          <p:attrName>style.visibility</p:attrName>
                                        </p:attrNameLst>
                                      </p:cBhvr>
                                      <p:to>
                                        <p:strVal val="visible"/>
                                      </p:to>
                                    </p:set>
                                    <p:animEffect filter="dissolve" transition="in">
                                      <p:cBhvr>
                                        <p:cTn id="32" dur="20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55"/>
                                        </p:tgtEl>
                                        <p:attrNameLst>
                                          <p:attrName>style.visibility</p:attrName>
                                        </p:attrNameLst>
                                      </p:cBhvr>
                                      <p:to>
                                        <p:strVal val="visible"/>
                                      </p:to>
                                    </p:set>
                                    <p:animEffect filter="dissolve" transition="in">
                                      <p:cBhvr>
                                        <p:cTn id="37" dur="20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56"/>
                                        </p:tgtEl>
                                        <p:attrNameLst>
                                          <p:attrName>style.visibility</p:attrName>
                                        </p:attrNameLst>
                                      </p:cBhvr>
                                      <p:to>
                                        <p:strVal val="visible"/>
                                      </p:to>
                                    </p:set>
                                    <p:animEffect filter="dissolve" transition="in">
                                      <p:cBhvr>
                                        <p:cTn id="42" dur="2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P build="whole" bldLvl="1" animBg="1" rev="0" advAuto="0" spid="55" grpId="7"/>
      <p:bldP build="whole" bldLvl="1" animBg="1" rev="0" advAuto="0" spid="54" grpId="5"/>
      <p:bldP build="whole" bldLvl="1" animBg="1" rev="0" advAuto="0" spid="52" grpId="3"/>
      <p:bldP build="whole" bldLvl="1" animBg="1" rev="0" advAuto="0" spid="49" grpId="6"/>
      <p:bldP build="whole" bldLvl="1" animBg="1" rev="0" advAuto="0" spid="51" grpId="2"/>
      <p:bldP build="whole" bldLvl="1" animBg="1" rev="0" advAuto="0" spid="56" grpId="8"/>
      <p:bldP build="whole" bldLvl="1" animBg="1" rev="0" advAuto="0" spid="53" grpId="4"/>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9"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60" name="Text 2"/>
          <p:cNvSpPr txBox="1"/>
          <p:nvPr/>
        </p:nvSpPr>
        <p:spPr>
          <a:xfrm>
            <a:off x="666274" y="451710"/>
            <a:ext cx="4306055" cy="61162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4200"/>
              </a:lnSpc>
              <a:defRPr sz="3200">
                <a:solidFill>
                  <a:srgbClr val="EBCCBB"/>
                </a:solidFill>
              </a:defRPr>
            </a:lvl1pPr>
          </a:lstStyle>
          <a:p>
            <a:pPr/>
            <a:r>
              <a:t>Conservation of energy</a:t>
            </a:r>
          </a:p>
        </p:txBody>
      </p:sp>
      <p:sp>
        <p:nvSpPr>
          <p:cNvPr id="61" name="Text 5"/>
          <p:cNvSpPr txBox="1"/>
          <p:nvPr/>
        </p:nvSpPr>
        <p:spPr>
          <a:xfrm>
            <a:off x="585686" y="1448023"/>
            <a:ext cx="8078448" cy="527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60947" indent="-360947">
              <a:buSzPct val="100000"/>
              <a:buChar char="•"/>
            </a:pPr>
            <a:r>
              <a:t>To do work, you have to spend energy. </a:t>
            </a:r>
          </a:p>
          <a:p>
            <a:pPr marL="360947" indent="-360947">
              <a:buSzPct val="100000"/>
              <a:buChar char="•"/>
            </a:pPr>
            <a:r>
              <a:t>Like money, energy doesn’t vanish when you spend it. </a:t>
            </a:r>
          </a:p>
          <a:p>
            <a:pPr marL="360947" indent="-360947">
              <a:buSzPct val="100000"/>
              <a:buChar char="•"/>
            </a:pPr>
            <a:r>
              <a:t>It just changes into different forms. </a:t>
            </a:r>
          </a:p>
          <a:p>
            <a:pPr marL="360947" indent="-360947">
              <a:buSzPct val="100000"/>
              <a:buChar char="•"/>
            </a:pPr>
            <a:r>
              <a:t>When energy changes from one form to another, scientists say energy is transformed. </a:t>
            </a:r>
          </a:p>
          <a:p>
            <a:pPr marL="360947" indent="-360947">
              <a:buSzPct val="100000"/>
              <a:buChar char="•"/>
            </a:pPr>
            <a:r>
              <a:t>During each transformation, the total amount of energy stays the same. This is an example of the law of conservation of energy: </a:t>
            </a:r>
          </a:p>
          <a:p>
            <a:pPr algn="ctr"/>
            <a:r>
              <a:t>Energy cannot be made or destroyed, but it can change from one form to another</a:t>
            </a:r>
          </a:p>
        </p:txBody>
      </p:sp>
      <p:pic>
        <p:nvPicPr>
          <p:cNvPr id="62" name="图像" descr="图像"/>
          <p:cNvPicPr>
            <a:picLocks noChangeAspect="1"/>
          </p:cNvPicPr>
          <p:nvPr/>
        </p:nvPicPr>
        <p:blipFill>
          <a:blip r:embed="rId2">
            <a:extLst/>
          </a:blip>
          <a:stretch>
            <a:fillRect/>
          </a:stretch>
        </p:blipFill>
        <p:spPr>
          <a:xfrm>
            <a:off x="9043545" y="1942123"/>
            <a:ext cx="5109112" cy="428484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65"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66" name="Text 2"/>
          <p:cNvSpPr txBox="1"/>
          <p:nvPr/>
        </p:nvSpPr>
        <p:spPr>
          <a:xfrm>
            <a:off x="628888" y="424528"/>
            <a:ext cx="3958789"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Calculating PE and KE</a:t>
            </a:r>
          </a:p>
        </p:txBody>
      </p:sp>
      <p:sp>
        <p:nvSpPr>
          <p:cNvPr id="67" name="The ball below has potential energy because of the Earth’s gravitational pull on it and its position above the ground. This is called gravitational potential energy (PE). If the ball falls, it gains kinetic energy (KE). Both PE and KE can be calculated."/>
          <p:cNvSpPr txBox="1"/>
          <p:nvPr/>
        </p:nvSpPr>
        <p:spPr>
          <a:xfrm>
            <a:off x="1355987" y="1533685"/>
            <a:ext cx="12487864"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lvl1pPr>
          </a:lstStyle>
          <a:p>
            <a:pPr/>
            <a:r>
              <a:t>The ball below has potential energy because of the Earth’s gravitational pull on it and its position above the ground. This is called gravitational potential energy (PE). If the ball falls, it gains kinetic energy (KE). Both PE and KE can be calculated. </a:t>
            </a:r>
          </a:p>
        </p:txBody>
      </p:sp>
      <p:pic>
        <p:nvPicPr>
          <p:cNvPr id="68" name="图像" descr="图像"/>
          <p:cNvPicPr>
            <a:picLocks noChangeAspect="1"/>
          </p:cNvPicPr>
          <p:nvPr/>
        </p:nvPicPr>
        <p:blipFill>
          <a:blip r:embed="rId2">
            <a:extLst/>
          </a:blip>
          <a:stretch>
            <a:fillRect/>
          </a:stretch>
        </p:blipFill>
        <p:spPr>
          <a:xfrm>
            <a:off x="4187262" y="3916050"/>
            <a:ext cx="6825314" cy="455020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7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72" name="Text 2"/>
          <p:cNvSpPr txBox="1"/>
          <p:nvPr/>
        </p:nvSpPr>
        <p:spPr>
          <a:xfrm>
            <a:off x="628888" y="424528"/>
            <a:ext cx="2603151"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Calculating PE</a:t>
            </a:r>
          </a:p>
        </p:txBody>
      </p:sp>
      <p:sp>
        <p:nvSpPr>
          <p:cNvPr id="73" name="The gravitational potential energy of the ball is equal to the work which would be done if the ball were to fall to the ground.…"/>
          <p:cNvSpPr txBox="1"/>
          <p:nvPr/>
        </p:nvSpPr>
        <p:spPr>
          <a:xfrm>
            <a:off x="988808" y="1262379"/>
            <a:ext cx="12652784" cy="570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00526" indent="-200526">
              <a:buSzPct val="100000"/>
              <a:buChar char="•"/>
              <a:defRPr sz="2200"/>
            </a:pPr>
            <a:r>
              <a:t>The gravitational potential energy of the ball is equal to the work which would be done if the ball were to fall to the ground. </a:t>
            </a:r>
          </a:p>
          <a:p>
            <a:pPr marL="200526" indent="-200526">
              <a:buSzPct val="100000"/>
              <a:buChar char="•"/>
              <a:defRPr sz="2200"/>
            </a:pPr>
            <a:r>
              <a:t>Assuming no air resistance, it is also equal to the work done in lifting the ball a distance h up from the ground in the first place:</a:t>
            </a:r>
          </a:p>
          <a:p>
            <a:pPr algn="ctr">
              <a:defRPr sz="2200"/>
            </a:pPr>
            <a:r>
              <a:t>Downward force on ball = weight of ball = mg</a:t>
            </a:r>
          </a:p>
          <a:p>
            <a:pPr algn="ctr">
              <a:defRPr sz="2200"/>
            </a:pPr>
            <a:r>
              <a:t>So:    upward force needed to lift ball = mg</a:t>
            </a:r>
          </a:p>
          <a:p>
            <a:pPr algn="ctr">
              <a:defRPr sz="2200"/>
            </a:pPr>
            <a:r>
              <a:t>So:    work done in lifting ball = force * distance moved = mgh</a:t>
            </a:r>
          </a:p>
          <a:p>
            <a:pPr marL="200526" indent="-200526">
              <a:buSzPct val="100000"/>
              <a:buChar char="•"/>
              <a:defRPr sz="2200"/>
            </a:pPr>
            <a:r>
              <a:t>For an object of mass m at a vertical height h above the ground: </a:t>
            </a:r>
          </a:p>
          <a:p>
            <a:pPr algn="ctr">
              <a:defRPr sz="2200"/>
            </a:pPr>
            <a:r>
              <a:t>Gravitational potential energy = mgh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76"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77" name="Text 2"/>
          <p:cNvSpPr txBox="1"/>
          <p:nvPr/>
        </p:nvSpPr>
        <p:spPr>
          <a:xfrm>
            <a:off x="628888" y="424528"/>
            <a:ext cx="2603151"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Calculating KE</a:t>
            </a:r>
          </a:p>
        </p:txBody>
      </p:sp>
      <p:sp>
        <p:nvSpPr>
          <p:cNvPr id="78" name="The kinetic energy of the ball is equal to the work which the ball could do by losing all of its speed.…"/>
          <p:cNvSpPr txBox="1"/>
          <p:nvPr/>
        </p:nvSpPr>
        <p:spPr>
          <a:xfrm>
            <a:off x="339057" y="1090154"/>
            <a:ext cx="13952286" cy="702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00526" indent="-200526">
              <a:buSzPct val="100000"/>
              <a:buChar char="•"/>
              <a:defRPr sz="2200"/>
            </a:pPr>
            <a:r>
              <a:t>The kinetic energy of the ball is equal to the work which the ball could do by losing all of its speed. </a:t>
            </a:r>
          </a:p>
          <a:p>
            <a:pPr marL="200526" indent="-200526">
              <a:buSzPct val="100000"/>
              <a:buChar char="•"/>
              <a:defRPr sz="2200"/>
            </a:pPr>
            <a:r>
              <a:t>Assuming no air resistance, it is also equal to the work done on the ball in increasing its speed from zero to v in the first place:</a:t>
            </a:r>
          </a:p>
          <a:p>
            <a:pPr algn="ctr">
              <a:defRPr sz="2200"/>
            </a:pPr>
            <a:r>
              <a:t>work done = force * distance moved</a:t>
            </a:r>
          </a:p>
          <a:p>
            <a:pPr algn="ctr">
              <a:defRPr sz="2200"/>
            </a:pPr>
            <a:r>
              <a:t>work done = mass * acceleration * distance moved</a:t>
            </a:r>
          </a:p>
          <a:p>
            <a:pPr algn="ctr">
              <a:defRPr sz="2200"/>
            </a:pPr>
            <a:r>
              <a:t>work done = mass * (gain in speed / time taken) * (average speed * time taken)</a:t>
            </a:r>
          </a:p>
          <a:p>
            <a:pPr algn="ctr">
              <a:defRPr sz="2200"/>
            </a:pPr>
            <a:r>
              <a:t>work done = mass * gain in speed * average speed</a:t>
            </a:r>
          </a:p>
          <a:p>
            <a:pPr algn="ctr">
              <a:defRPr sz="2200"/>
            </a:pPr>
            <a:r>
              <a:t>W = m * v * 1/2 v</a:t>
            </a:r>
          </a:p>
          <a:p>
            <a:pPr algn="ctr">
              <a:defRPr sz="2200"/>
            </a:pPr>
            <a:r>
              <a:t>W = 1/2 mv^2</a:t>
            </a:r>
          </a:p>
          <a:p>
            <a:pPr marL="200526" indent="-200526">
              <a:buSzPct val="100000"/>
              <a:buChar char="•"/>
              <a:defRPr sz="2200"/>
            </a:pPr>
            <a:r>
              <a:t>For an object of mass m and speed v:</a:t>
            </a:r>
          </a:p>
          <a:p>
            <a:pPr algn="ctr">
              <a:defRPr sz="2200"/>
            </a:pPr>
            <a:r>
              <a:t>kinetic energy = 1/2 mv^2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99EC9"/>
      </a:dk1>
      <a:lt1>
        <a:srgbClr val="C9C2C0"/>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