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18.svg" ContentType="image/svg+xml"/>
  <Override PartName="/ppt/media/image19.svg" ContentType="image/svg+xml"/>
  <Override PartName="/ppt/media/image2.svg" ContentType="image/svg+xml"/>
  <Override PartName="/ppt/media/image20.svg" ContentType="image/svg+xml"/>
  <Override PartName="/ppt/media/image21.svg" ContentType="image/svg+xml"/>
  <Override PartName="/ppt/media/image22.svg" ContentType="image/svg+xml"/>
  <Override PartName="/ppt/media/image23.svg" ContentType="image/svg+xml"/>
  <Override PartName="/ppt/media/image24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8288000" cy="10287000"/>
  <p:notesSz cx="6858000" cy="9144000"/>
  <p:embeddedFontLst>
    <p:embeddedFont>
      <p:font typeface="Lilita One" panose="02000000000000000000"/>
      <p:regular r:id="rId18"/>
    </p:embeddedFont>
    <p:embeddedFont>
      <p:font typeface="Montserrat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4" Type="http://schemas.openxmlformats.org/officeDocument/2006/relationships/image" Target="../media/image23.svg"/><Relationship Id="rId3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4.png"/><Relationship Id="rId4" Type="http://schemas.openxmlformats.org/officeDocument/2006/relationships/image" Target="../media/image11.svg"/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4" Type="http://schemas.openxmlformats.org/officeDocument/2006/relationships/image" Target="../media/image24.svg"/><Relationship Id="rId3" Type="http://schemas.openxmlformats.org/officeDocument/2006/relationships/image" Target="../media/image28.png"/><Relationship Id="rId2" Type="http://schemas.openxmlformats.org/officeDocument/2006/relationships/image" Target="../media/image11.sv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5.svg"/><Relationship Id="rId3" Type="http://schemas.openxmlformats.org/officeDocument/2006/relationships/image" Target="../media/image5.png"/><Relationship Id="rId2" Type="http://schemas.openxmlformats.org/officeDocument/2006/relationships/image" Target="../media/image8.sv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1.jpe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9.svg"/><Relationship Id="rId3" Type="http://schemas.openxmlformats.org/officeDocument/2006/relationships/image" Target="../media/image10.png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hyperlink" Target="https://www.ablebits.com/office-addins-blog/square-root-excel-sqrt-function/" TargetMode="External"/><Relationship Id="rId4" Type="http://schemas.openxmlformats.org/officeDocument/2006/relationships/image" Target="../media/image7.svg"/><Relationship Id="rId3" Type="http://schemas.openxmlformats.org/officeDocument/2006/relationships/image" Target="../media/image7.png"/><Relationship Id="rId2" Type="http://schemas.openxmlformats.org/officeDocument/2006/relationships/image" Target="../media/image10.sv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jpeg"/><Relationship Id="rId6" Type="http://schemas.openxmlformats.org/officeDocument/2006/relationships/image" Target="../media/image12.svg"/><Relationship Id="rId5" Type="http://schemas.openxmlformats.org/officeDocument/2006/relationships/image" Target="../media/image14.png"/><Relationship Id="rId4" Type="http://schemas.openxmlformats.org/officeDocument/2006/relationships/image" Target="../media/image11.svg"/><Relationship Id="rId3" Type="http://schemas.openxmlformats.org/officeDocument/2006/relationships/image" Target="../media/image13.png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image" Target="../media/image15.svg"/><Relationship Id="rId7" Type="http://schemas.openxmlformats.org/officeDocument/2006/relationships/image" Target="../media/image18.png"/><Relationship Id="rId6" Type="http://schemas.openxmlformats.org/officeDocument/2006/relationships/image" Target="../media/image14.svg"/><Relationship Id="rId5" Type="http://schemas.openxmlformats.org/officeDocument/2006/relationships/image" Target="../media/image17.png"/><Relationship Id="rId4" Type="http://schemas.openxmlformats.org/officeDocument/2006/relationships/image" Target="../media/image13.svg"/><Relationship Id="rId3" Type="http://schemas.openxmlformats.org/officeDocument/2006/relationships/image" Target="../media/image16.png"/><Relationship Id="rId2" Type="http://schemas.openxmlformats.org/officeDocument/2006/relationships/image" Target="../media/image7.sv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22.jpeg"/><Relationship Id="rId14" Type="http://schemas.openxmlformats.org/officeDocument/2006/relationships/image" Target="../media/image18.svg"/><Relationship Id="rId13" Type="http://schemas.openxmlformats.org/officeDocument/2006/relationships/image" Target="../media/image21.png"/><Relationship Id="rId12" Type="http://schemas.openxmlformats.org/officeDocument/2006/relationships/image" Target="../media/image17.svg"/><Relationship Id="rId11" Type="http://schemas.openxmlformats.org/officeDocument/2006/relationships/image" Target="../media/image20.png"/><Relationship Id="rId10" Type="http://schemas.openxmlformats.org/officeDocument/2006/relationships/image" Target="../media/image16.sv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24.png"/><Relationship Id="rId4" Type="http://schemas.openxmlformats.org/officeDocument/2006/relationships/image" Target="../media/image19.svg"/><Relationship Id="rId3" Type="http://schemas.openxmlformats.org/officeDocument/2006/relationships/image" Target="../media/image23.png"/><Relationship Id="rId2" Type="http://schemas.openxmlformats.org/officeDocument/2006/relationships/image" Target="../media/image7.sv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7.png"/><Relationship Id="rId4" Type="http://schemas.openxmlformats.org/officeDocument/2006/relationships/image" Target="../media/image8.svg"/><Relationship Id="rId3" Type="http://schemas.openxmlformats.org/officeDocument/2006/relationships/image" Target="../media/image8.png"/><Relationship Id="rId2" Type="http://schemas.openxmlformats.org/officeDocument/2006/relationships/image" Target="../media/image21.sv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488352" y="1272463"/>
            <a:ext cx="10989512" cy="5822670"/>
            <a:chOff x="0" y="0"/>
            <a:chExt cx="2780849" cy="14734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0849" cy="1473402"/>
            </a:xfrm>
            <a:custGeom>
              <a:avLst/>
              <a:gdLst/>
              <a:ahLst/>
              <a:cxnLst/>
              <a:rect l="l" t="t" r="r" b="b"/>
              <a:pathLst>
                <a:path w="2780849" h="1473402">
                  <a:moveTo>
                    <a:pt x="18317" y="0"/>
                  </a:moveTo>
                  <a:lnTo>
                    <a:pt x="2762533" y="0"/>
                  </a:lnTo>
                  <a:cubicBezTo>
                    <a:pt x="2772648" y="0"/>
                    <a:pt x="2780849" y="8201"/>
                    <a:pt x="2780849" y="18317"/>
                  </a:cubicBezTo>
                  <a:lnTo>
                    <a:pt x="2780849" y="1455085"/>
                  </a:lnTo>
                  <a:cubicBezTo>
                    <a:pt x="2780849" y="1465201"/>
                    <a:pt x="2772648" y="1473402"/>
                    <a:pt x="2762533" y="1473402"/>
                  </a:cubicBezTo>
                  <a:lnTo>
                    <a:pt x="18317" y="1473402"/>
                  </a:lnTo>
                  <a:cubicBezTo>
                    <a:pt x="8201" y="1473402"/>
                    <a:pt x="0" y="1465201"/>
                    <a:pt x="0" y="1455085"/>
                  </a:cubicBezTo>
                  <a:lnTo>
                    <a:pt x="0" y="18317"/>
                  </a:lnTo>
                  <a:cubicBezTo>
                    <a:pt x="0" y="8201"/>
                    <a:pt x="8201" y="0"/>
                    <a:pt x="18317" y="0"/>
                  </a:cubicBezTo>
                  <a:close/>
                </a:path>
              </a:pathLst>
            </a:custGeom>
            <a:solidFill>
              <a:srgbClr val="F1B92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1028700" y="858099"/>
            <a:ext cx="11065059" cy="5939641"/>
            <a:chOff x="0" y="0"/>
            <a:chExt cx="2799966" cy="1503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9966" cy="1503001"/>
            </a:xfrm>
            <a:custGeom>
              <a:avLst/>
              <a:gdLst/>
              <a:ahLst/>
              <a:cxnLst/>
              <a:rect l="l" t="t" r="r" b="b"/>
              <a:pathLst>
                <a:path w="2799966" h="1503001">
                  <a:moveTo>
                    <a:pt x="18191" y="0"/>
                  </a:moveTo>
                  <a:lnTo>
                    <a:pt x="2781774" y="0"/>
                  </a:lnTo>
                  <a:cubicBezTo>
                    <a:pt x="2791821" y="0"/>
                    <a:pt x="2799966" y="8145"/>
                    <a:pt x="2799966" y="18191"/>
                  </a:cubicBezTo>
                  <a:lnTo>
                    <a:pt x="2799966" y="1484809"/>
                  </a:lnTo>
                  <a:cubicBezTo>
                    <a:pt x="2799966" y="1494856"/>
                    <a:pt x="2791821" y="1503001"/>
                    <a:pt x="2781774" y="1503001"/>
                  </a:cubicBezTo>
                  <a:lnTo>
                    <a:pt x="18191" y="1503001"/>
                  </a:lnTo>
                  <a:cubicBezTo>
                    <a:pt x="13367" y="1503001"/>
                    <a:pt x="8740" y="1501084"/>
                    <a:pt x="5328" y="1497673"/>
                  </a:cubicBezTo>
                  <a:cubicBezTo>
                    <a:pt x="1917" y="1494261"/>
                    <a:pt x="0" y="1489634"/>
                    <a:pt x="0" y="1484809"/>
                  </a:cubicBezTo>
                  <a:lnTo>
                    <a:pt x="0" y="18191"/>
                  </a:lnTo>
                  <a:cubicBezTo>
                    <a:pt x="0" y="8145"/>
                    <a:pt x="8145" y="0"/>
                    <a:pt x="18191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743868" y="3818048"/>
            <a:ext cx="7731380" cy="731500"/>
            <a:chOff x="0" y="0"/>
            <a:chExt cx="1956393" cy="1851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56393" cy="185103"/>
            </a:xfrm>
            <a:custGeom>
              <a:avLst/>
              <a:gdLst/>
              <a:ahLst/>
              <a:cxnLst/>
              <a:rect l="l" t="t" r="r" b="b"/>
              <a:pathLst>
                <a:path w="1956393" h="185103">
                  <a:moveTo>
                    <a:pt x="37050" y="0"/>
                  </a:moveTo>
                  <a:lnTo>
                    <a:pt x="1919342" y="0"/>
                  </a:lnTo>
                  <a:cubicBezTo>
                    <a:pt x="1939805" y="0"/>
                    <a:pt x="1956393" y="16588"/>
                    <a:pt x="1956393" y="37050"/>
                  </a:cubicBezTo>
                  <a:lnTo>
                    <a:pt x="1956393" y="148052"/>
                  </a:lnTo>
                  <a:cubicBezTo>
                    <a:pt x="1956393" y="168515"/>
                    <a:pt x="1939805" y="185103"/>
                    <a:pt x="1919342" y="185103"/>
                  </a:cubicBezTo>
                  <a:lnTo>
                    <a:pt x="37050" y="185103"/>
                  </a:lnTo>
                  <a:cubicBezTo>
                    <a:pt x="16588" y="185103"/>
                    <a:pt x="0" y="168515"/>
                    <a:pt x="0" y="148052"/>
                  </a:cubicBezTo>
                  <a:lnTo>
                    <a:pt x="0" y="37050"/>
                  </a:lnTo>
                  <a:cubicBezTo>
                    <a:pt x="0" y="16588"/>
                    <a:pt x="16588" y="0"/>
                    <a:pt x="37050" y="0"/>
                  </a:cubicBezTo>
                  <a:close/>
                </a:path>
              </a:pathLst>
            </a:custGeom>
            <a:solidFill>
              <a:srgbClr val="F03E32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12649245" y="1426813"/>
            <a:ext cx="4874489" cy="8351928"/>
          </a:xfrm>
          <a:custGeom>
            <a:avLst/>
            <a:gdLst/>
            <a:ahLst/>
            <a:cxnLst/>
            <a:rect l="l" t="t" r="r" b="b"/>
            <a:pathLst>
              <a:path w="4874489" h="8351928">
                <a:moveTo>
                  <a:pt x="0" y="0"/>
                </a:moveTo>
                <a:lnTo>
                  <a:pt x="4874489" y="0"/>
                </a:lnTo>
                <a:lnTo>
                  <a:pt x="4874489" y="8351929"/>
                </a:lnTo>
                <a:lnTo>
                  <a:pt x="0" y="835192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743546" y="5495985"/>
            <a:ext cx="4111447" cy="4282757"/>
          </a:xfrm>
          <a:custGeom>
            <a:avLst/>
            <a:gdLst/>
            <a:ahLst/>
            <a:cxnLst/>
            <a:rect l="l" t="t" r="r" b="b"/>
            <a:pathLst>
              <a:path w="4111447" h="4282757">
                <a:moveTo>
                  <a:pt x="0" y="0"/>
                </a:moveTo>
                <a:lnTo>
                  <a:pt x="4111446" y="0"/>
                </a:lnTo>
                <a:lnTo>
                  <a:pt x="4111446" y="4282757"/>
                </a:lnTo>
                <a:lnTo>
                  <a:pt x="0" y="4282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412293">
            <a:off x="9265603" y="754549"/>
            <a:ext cx="1151406" cy="1344529"/>
          </a:xfrm>
          <a:custGeom>
            <a:avLst/>
            <a:gdLst/>
            <a:ahLst/>
            <a:cxnLst/>
            <a:rect l="l" t="t" r="r" b="b"/>
            <a:pathLst>
              <a:path w="1151406" h="1344529">
                <a:moveTo>
                  <a:pt x="0" y="0"/>
                </a:moveTo>
                <a:lnTo>
                  <a:pt x="1151406" y="0"/>
                </a:lnTo>
                <a:lnTo>
                  <a:pt x="1151406" y="1344529"/>
                </a:lnTo>
                <a:lnTo>
                  <a:pt x="0" y="1344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736183" y="1727498"/>
            <a:ext cx="8877045" cy="1918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25"/>
              </a:lnSpc>
            </a:pPr>
            <a:r>
              <a:rPr lang="en-US" sz="11160">
                <a:solidFill>
                  <a:srgbClr val="FFFCF4"/>
                </a:solidFill>
                <a:latin typeface="Lilita One" panose="02000000000000000000"/>
              </a:rPr>
              <a:t>Intro to Excel </a:t>
            </a:r>
            <a:endParaRPr lang="en-US" sz="11160">
              <a:solidFill>
                <a:srgbClr val="FFFCF4"/>
              </a:solidFill>
              <a:latin typeface="Lilita One" panose="0200000000000000000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92313" y="3901050"/>
            <a:ext cx="7034491" cy="51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15"/>
              </a:lnSpc>
            </a:pPr>
            <a:r>
              <a:rPr lang="en-US" sz="3010">
                <a:solidFill>
                  <a:srgbClr val="FFFCF4"/>
                </a:solidFill>
                <a:latin typeface="Montserrat" panose="00000500000000000000"/>
              </a:rPr>
              <a:t>Lesson 2</a:t>
            </a:r>
            <a:endParaRPr lang="en-US" sz="3010">
              <a:solidFill>
                <a:srgbClr val="FFFCF4"/>
              </a:solidFill>
              <a:latin typeface="Montserrat" panose="0000050000000000000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202134" y="2893838"/>
            <a:ext cx="10104055" cy="4437633"/>
            <a:chOff x="0" y="0"/>
            <a:chExt cx="3355546" cy="14737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55546" cy="1473733"/>
            </a:xfrm>
            <a:custGeom>
              <a:avLst/>
              <a:gdLst/>
              <a:ahLst/>
              <a:cxnLst/>
              <a:rect l="l" t="t" r="r" b="b"/>
              <a:pathLst>
                <a:path w="3355546" h="1473733">
                  <a:moveTo>
                    <a:pt x="19922" y="0"/>
                  </a:moveTo>
                  <a:lnTo>
                    <a:pt x="3335624" y="0"/>
                  </a:lnTo>
                  <a:cubicBezTo>
                    <a:pt x="3346626" y="0"/>
                    <a:pt x="3355546" y="8919"/>
                    <a:pt x="3355546" y="19922"/>
                  </a:cubicBezTo>
                  <a:lnTo>
                    <a:pt x="3355546" y="1453811"/>
                  </a:lnTo>
                  <a:cubicBezTo>
                    <a:pt x="3355546" y="1464814"/>
                    <a:pt x="3346626" y="1473733"/>
                    <a:pt x="3335624" y="1473733"/>
                  </a:cubicBezTo>
                  <a:lnTo>
                    <a:pt x="19922" y="1473733"/>
                  </a:lnTo>
                  <a:cubicBezTo>
                    <a:pt x="8919" y="1473733"/>
                    <a:pt x="0" y="1464814"/>
                    <a:pt x="0" y="1453811"/>
                  </a:cubicBezTo>
                  <a:lnTo>
                    <a:pt x="0" y="19922"/>
                  </a:lnTo>
                  <a:cubicBezTo>
                    <a:pt x="0" y="8919"/>
                    <a:pt x="8919" y="0"/>
                    <a:pt x="19922" y="0"/>
                  </a:cubicBezTo>
                  <a:close/>
                </a:path>
              </a:pathLst>
            </a:custGeom>
            <a:solidFill>
              <a:srgbClr val="F1B11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5" name="Group 5"/>
          <p:cNvGrpSpPr/>
          <p:nvPr/>
        </p:nvGrpSpPr>
        <p:grpSpPr>
          <a:xfrm rot="0">
            <a:off x="3891029" y="2441755"/>
            <a:ext cx="10073240" cy="4525762"/>
            <a:chOff x="0" y="0"/>
            <a:chExt cx="3345312" cy="15030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345312" cy="1503001"/>
            </a:xfrm>
            <a:custGeom>
              <a:avLst/>
              <a:gdLst/>
              <a:ahLst/>
              <a:cxnLst/>
              <a:rect l="l" t="t" r="r" b="b"/>
              <a:pathLst>
                <a:path w="3345312" h="1503001">
                  <a:moveTo>
                    <a:pt x="19983" y="0"/>
                  </a:moveTo>
                  <a:lnTo>
                    <a:pt x="3325330" y="0"/>
                  </a:lnTo>
                  <a:cubicBezTo>
                    <a:pt x="3330629" y="0"/>
                    <a:pt x="3335712" y="2105"/>
                    <a:pt x="3339459" y="5853"/>
                  </a:cubicBezTo>
                  <a:cubicBezTo>
                    <a:pt x="3343207" y="9600"/>
                    <a:pt x="3345312" y="14683"/>
                    <a:pt x="3345312" y="19983"/>
                  </a:cubicBezTo>
                  <a:lnTo>
                    <a:pt x="3345312" y="1483018"/>
                  </a:lnTo>
                  <a:cubicBezTo>
                    <a:pt x="3345312" y="1488318"/>
                    <a:pt x="3343207" y="1493400"/>
                    <a:pt x="3339459" y="1497148"/>
                  </a:cubicBezTo>
                  <a:cubicBezTo>
                    <a:pt x="3335712" y="1500895"/>
                    <a:pt x="3330629" y="1503001"/>
                    <a:pt x="3325330" y="1503001"/>
                  </a:cubicBezTo>
                  <a:lnTo>
                    <a:pt x="19983" y="1503001"/>
                  </a:lnTo>
                  <a:cubicBezTo>
                    <a:pt x="14683" y="1503001"/>
                    <a:pt x="9600" y="1500895"/>
                    <a:pt x="5853" y="1497148"/>
                  </a:cubicBezTo>
                  <a:cubicBezTo>
                    <a:pt x="2105" y="1493400"/>
                    <a:pt x="0" y="1488318"/>
                    <a:pt x="0" y="1483018"/>
                  </a:cubicBezTo>
                  <a:lnTo>
                    <a:pt x="0" y="19983"/>
                  </a:lnTo>
                  <a:cubicBezTo>
                    <a:pt x="0" y="14683"/>
                    <a:pt x="2105" y="9600"/>
                    <a:pt x="5853" y="5853"/>
                  </a:cubicBezTo>
                  <a:cubicBezTo>
                    <a:pt x="9600" y="2105"/>
                    <a:pt x="14683" y="0"/>
                    <a:pt x="1998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8" name="Freeform 8"/>
          <p:cNvSpPr/>
          <p:nvPr/>
        </p:nvSpPr>
        <p:spPr>
          <a:xfrm>
            <a:off x="2186216" y="1830615"/>
            <a:ext cx="3409625" cy="2535521"/>
          </a:xfrm>
          <a:custGeom>
            <a:avLst/>
            <a:gdLst/>
            <a:ahLst/>
            <a:cxnLst/>
            <a:rect l="l" t="t" r="r" b="b"/>
            <a:pathLst>
              <a:path w="3409625" h="2535521">
                <a:moveTo>
                  <a:pt x="0" y="0"/>
                </a:moveTo>
                <a:lnTo>
                  <a:pt x="3409626" y="0"/>
                </a:lnTo>
                <a:lnTo>
                  <a:pt x="3409626" y="2535521"/>
                </a:lnTo>
                <a:lnTo>
                  <a:pt x="0" y="253552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95969" y="5734453"/>
            <a:ext cx="5672030" cy="4114800"/>
          </a:xfrm>
          <a:custGeom>
            <a:avLst/>
            <a:gdLst/>
            <a:ahLst/>
            <a:cxnLst/>
            <a:rect l="l" t="t" r="r" b="b"/>
            <a:pathLst>
              <a:path w="5672030" h="4114800">
                <a:moveTo>
                  <a:pt x="0" y="0"/>
                </a:moveTo>
                <a:lnTo>
                  <a:pt x="5672030" y="0"/>
                </a:lnTo>
                <a:lnTo>
                  <a:pt x="56720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317432" y="7565747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7" y="0"/>
                </a:lnTo>
                <a:lnTo>
                  <a:pt x="3381617" y="2980051"/>
                </a:lnTo>
                <a:lnTo>
                  <a:pt x="0" y="29800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891029" y="2684288"/>
            <a:ext cx="10073240" cy="3640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85"/>
              </a:lnSpc>
            </a:pPr>
            <a:r>
              <a:rPr lang="en-US" sz="10420">
                <a:solidFill>
                  <a:srgbClr val="FFFCF4"/>
                </a:solidFill>
                <a:latin typeface="Lilita One" panose="02000000000000000000"/>
              </a:rPr>
              <a:t>Basic Calculations</a:t>
            </a:r>
            <a:endParaRPr lang="en-US" sz="10420">
              <a:solidFill>
                <a:srgbClr val="FFFCF4"/>
              </a:solidFill>
              <a:latin typeface="Lilita One" panose="0200000000000000000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097827">
            <a:off x="-2497812" y="-448683"/>
            <a:ext cx="12155861" cy="11736790"/>
          </a:xfrm>
          <a:custGeom>
            <a:avLst/>
            <a:gdLst/>
            <a:ahLst/>
            <a:cxnLst/>
            <a:rect l="l" t="t" r="r" b="b"/>
            <a:pathLst>
              <a:path w="12155861" h="11736790">
                <a:moveTo>
                  <a:pt x="0" y="0"/>
                </a:moveTo>
                <a:lnTo>
                  <a:pt x="12155861" y="0"/>
                </a:lnTo>
                <a:lnTo>
                  <a:pt x="12155861" y="11736789"/>
                </a:lnTo>
                <a:lnTo>
                  <a:pt x="0" y="1173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9758"/>
            </a:stretch>
          </a:blipFill>
        </p:spPr>
      </p:sp>
      <p:sp>
        <p:nvSpPr>
          <p:cNvPr id="4" name="Freeform 4"/>
          <p:cNvSpPr/>
          <p:nvPr/>
        </p:nvSpPr>
        <p:spPr>
          <a:xfrm rot="745777">
            <a:off x="6270260" y="7000650"/>
            <a:ext cx="3328898" cy="4422450"/>
          </a:xfrm>
          <a:custGeom>
            <a:avLst/>
            <a:gdLst/>
            <a:ahLst/>
            <a:cxnLst/>
            <a:rect l="l" t="t" r="r" b="b"/>
            <a:pathLst>
              <a:path w="3328898" h="4422450">
                <a:moveTo>
                  <a:pt x="0" y="0"/>
                </a:moveTo>
                <a:lnTo>
                  <a:pt x="3328898" y="0"/>
                </a:lnTo>
                <a:lnTo>
                  <a:pt x="3328898" y="4422449"/>
                </a:lnTo>
                <a:lnTo>
                  <a:pt x="0" y="4422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1192242" y="3696373"/>
            <a:ext cx="6067058" cy="4437633"/>
            <a:chOff x="0" y="0"/>
            <a:chExt cx="2014863" cy="14737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4863" cy="1473733"/>
            </a:xfrm>
            <a:custGeom>
              <a:avLst/>
              <a:gdLst/>
              <a:ahLst/>
              <a:cxnLst/>
              <a:rect l="l" t="t" r="r" b="b"/>
              <a:pathLst>
                <a:path w="2014863" h="1473733">
                  <a:moveTo>
                    <a:pt x="33178" y="0"/>
                  </a:moveTo>
                  <a:lnTo>
                    <a:pt x="1981686" y="0"/>
                  </a:lnTo>
                  <a:cubicBezTo>
                    <a:pt x="2000009" y="0"/>
                    <a:pt x="2014863" y="14854"/>
                    <a:pt x="2014863" y="33178"/>
                  </a:cubicBezTo>
                  <a:lnTo>
                    <a:pt x="2014863" y="1440555"/>
                  </a:lnTo>
                  <a:cubicBezTo>
                    <a:pt x="2014863" y="1449355"/>
                    <a:pt x="2011368" y="1457793"/>
                    <a:pt x="2005146" y="1464015"/>
                  </a:cubicBezTo>
                  <a:cubicBezTo>
                    <a:pt x="1998924" y="1470237"/>
                    <a:pt x="1990485" y="1473733"/>
                    <a:pt x="1981686" y="1473733"/>
                  </a:cubicBezTo>
                  <a:lnTo>
                    <a:pt x="33178" y="1473733"/>
                  </a:lnTo>
                  <a:cubicBezTo>
                    <a:pt x="24378" y="1473733"/>
                    <a:pt x="15939" y="1470237"/>
                    <a:pt x="9717" y="1464015"/>
                  </a:cubicBezTo>
                  <a:cubicBezTo>
                    <a:pt x="3495" y="1457793"/>
                    <a:pt x="0" y="1449355"/>
                    <a:pt x="0" y="1440555"/>
                  </a:cubicBezTo>
                  <a:lnTo>
                    <a:pt x="0" y="33178"/>
                  </a:lnTo>
                  <a:cubicBezTo>
                    <a:pt x="0" y="24378"/>
                    <a:pt x="3495" y="15939"/>
                    <a:pt x="9717" y="9717"/>
                  </a:cubicBezTo>
                  <a:cubicBezTo>
                    <a:pt x="15939" y="3495"/>
                    <a:pt x="24378" y="0"/>
                    <a:pt x="33178" y="0"/>
                  </a:cubicBezTo>
                  <a:close/>
                </a:path>
              </a:pathLst>
            </a:custGeom>
            <a:solidFill>
              <a:srgbClr val="F1B1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971918" y="3365887"/>
            <a:ext cx="6067058" cy="4525762"/>
            <a:chOff x="0" y="0"/>
            <a:chExt cx="2014863" cy="1503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4863" cy="1503001"/>
            </a:xfrm>
            <a:custGeom>
              <a:avLst/>
              <a:gdLst/>
              <a:ahLst/>
              <a:cxnLst/>
              <a:rect l="l" t="t" r="r" b="b"/>
              <a:pathLst>
                <a:path w="2014863" h="1503001">
                  <a:moveTo>
                    <a:pt x="33178" y="0"/>
                  </a:moveTo>
                  <a:lnTo>
                    <a:pt x="1981686" y="0"/>
                  </a:lnTo>
                  <a:cubicBezTo>
                    <a:pt x="2000009" y="0"/>
                    <a:pt x="2014863" y="14854"/>
                    <a:pt x="2014863" y="33178"/>
                  </a:cubicBezTo>
                  <a:lnTo>
                    <a:pt x="2014863" y="1469823"/>
                  </a:lnTo>
                  <a:cubicBezTo>
                    <a:pt x="2014863" y="1478622"/>
                    <a:pt x="2011368" y="1487061"/>
                    <a:pt x="2005146" y="1493283"/>
                  </a:cubicBezTo>
                  <a:cubicBezTo>
                    <a:pt x="1998924" y="1499505"/>
                    <a:pt x="1990485" y="1503001"/>
                    <a:pt x="1981686" y="1503001"/>
                  </a:cubicBezTo>
                  <a:lnTo>
                    <a:pt x="33178" y="1503001"/>
                  </a:lnTo>
                  <a:cubicBezTo>
                    <a:pt x="24378" y="1503001"/>
                    <a:pt x="15939" y="1499505"/>
                    <a:pt x="9717" y="1493283"/>
                  </a:cubicBezTo>
                  <a:cubicBezTo>
                    <a:pt x="3495" y="1487061"/>
                    <a:pt x="0" y="1478622"/>
                    <a:pt x="0" y="1469823"/>
                  </a:cubicBezTo>
                  <a:lnTo>
                    <a:pt x="0" y="33178"/>
                  </a:lnTo>
                  <a:cubicBezTo>
                    <a:pt x="0" y="24378"/>
                    <a:pt x="3495" y="15939"/>
                    <a:pt x="9717" y="9717"/>
                  </a:cubicBezTo>
                  <a:cubicBezTo>
                    <a:pt x="15939" y="3495"/>
                    <a:pt x="24378" y="0"/>
                    <a:pt x="33178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95375"/>
            <a:ext cx="6906009" cy="110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>
                <a:solidFill>
                  <a:srgbClr val="FFFFFF"/>
                </a:solidFill>
                <a:latin typeface="Lilita One" panose="02000000000000000000"/>
              </a:rPr>
              <a:t>Exercise 1: Wavelength and Energy</a:t>
            </a:r>
            <a:endParaRPr lang="en-US" sz="4200">
              <a:solidFill>
                <a:srgbClr val="FFFFFF"/>
              </a:solidFill>
              <a:latin typeface="Lilita One" panose="020000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2826731"/>
            <a:ext cx="5725786" cy="560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60"/>
              </a:lnSpc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Say that we are doing a physics experiment that is measuring how many energy each wavelength of light can produce. Here’s the task: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given the formulas, can you calculate the energy using excel formulas?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Can you make a chart that can visualize the relationship between wavelengh and energy in excel?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WHat result can you get from your data? 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09415" y="4417899"/>
            <a:ext cx="5392063" cy="200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Formulas: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 Bold"/>
              </a:rPr>
              <a:t>Energy(J)=h*c/(wavelength*10^-9)</a:t>
            </a:r>
            <a:endParaRPr lang="en-US" sz="2655">
              <a:solidFill>
                <a:srgbClr val="FFFFFF"/>
              </a:solidFill>
              <a:latin typeface="Montserrat Bold"/>
            </a:endParaRPr>
          </a:p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 Bold"/>
              </a:rPr>
              <a:t>1 (J)=6.25*10^18 (eV)</a:t>
            </a:r>
            <a:endParaRPr lang="en-US" sz="2655">
              <a:solidFill>
                <a:srgbClr val="FFFFFF"/>
              </a:solidFill>
              <a:latin typeface="Montserrat Bold"/>
            </a:endParaRPr>
          </a:p>
          <a:p>
            <a:pPr algn="just">
              <a:lnSpc>
                <a:spcPts val="3160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097827">
            <a:off x="-2447644" y="-459807"/>
            <a:ext cx="12155861" cy="11736790"/>
          </a:xfrm>
          <a:custGeom>
            <a:avLst/>
            <a:gdLst/>
            <a:ahLst/>
            <a:cxnLst/>
            <a:rect l="l" t="t" r="r" b="b"/>
            <a:pathLst>
              <a:path w="12155861" h="11736790">
                <a:moveTo>
                  <a:pt x="0" y="0"/>
                </a:moveTo>
                <a:lnTo>
                  <a:pt x="12155861" y="0"/>
                </a:lnTo>
                <a:lnTo>
                  <a:pt x="12155861" y="11736789"/>
                </a:lnTo>
                <a:lnTo>
                  <a:pt x="0" y="1173678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t="-2975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39011" y="7246757"/>
            <a:ext cx="4048750" cy="3040243"/>
          </a:xfrm>
          <a:custGeom>
            <a:avLst/>
            <a:gdLst/>
            <a:ahLst/>
            <a:cxnLst/>
            <a:rect l="l" t="t" r="r" b="b"/>
            <a:pathLst>
              <a:path w="4048750" h="3040243">
                <a:moveTo>
                  <a:pt x="0" y="0"/>
                </a:moveTo>
                <a:lnTo>
                  <a:pt x="4048750" y="0"/>
                </a:lnTo>
                <a:lnTo>
                  <a:pt x="4048750" y="3040243"/>
                </a:lnTo>
                <a:lnTo>
                  <a:pt x="0" y="30402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1192242" y="3696373"/>
            <a:ext cx="6067058" cy="4437633"/>
            <a:chOff x="0" y="0"/>
            <a:chExt cx="2014863" cy="14737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4863" cy="1473733"/>
            </a:xfrm>
            <a:custGeom>
              <a:avLst/>
              <a:gdLst/>
              <a:ahLst/>
              <a:cxnLst/>
              <a:rect l="l" t="t" r="r" b="b"/>
              <a:pathLst>
                <a:path w="2014863" h="1473733">
                  <a:moveTo>
                    <a:pt x="33178" y="0"/>
                  </a:moveTo>
                  <a:lnTo>
                    <a:pt x="1981686" y="0"/>
                  </a:lnTo>
                  <a:cubicBezTo>
                    <a:pt x="2000009" y="0"/>
                    <a:pt x="2014863" y="14854"/>
                    <a:pt x="2014863" y="33178"/>
                  </a:cubicBezTo>
                  <a:lnTo>
                    <a:pt x="2014863" y="1440555"/>
                  </a:lnTo>
                  <a:cubicBezTo>
                    <a:pt x="2014863" y="1449355"/>
                    <a:pt x="2011368" y="1457793"/>
                    <a:pt x="2005146" y="1464015"/>
                  </a:cubicBezTo>
                  <a:cubicBezTo>
                    <a:pt x="1998924" y="1470237"/>
                    <a:pt x="1990485" y="1473733"/>
                    <a:pt x="1981686" y="1473733"/>
                  </a:cubicBezTo>
                  <a:lnTo>
                    <a:pt x="33178" y="1473733"/>
                  </a:lnTo>
                  <a:cubicBezTo>
                    <a:pt x="24378" y="1473733"/>
                    <a:pt x="15939" y="1470237"/>
                    <a:pt x="9717" y="1464015"/>
                  </a:cubicBezTo>
                  <a:cubicBezTo>
                    <a:pt x="3495" y="1457793"/>
                    <a:pt x="0" y="1449355"/>
                    <a:pt x="0" y="1440555"/>
                  </a:cubicBezTo>
                  <a:lnTo>
                    <a:pt x="0" y="33178"/>
                  </a:lnTo>
                  <a:cubicBezTo>
                    <a:pt x="0" y="24378"/>
                    <a:pt x="3495" y="15939"/>
                    <a:pt x="9717" y="9717"/>
                  </a:cubicBezTo>
                  <a:cubicBezTo>
                    <a:pt x="15939" y="3495"/>
                    <a:pt x="24378" y="0"/>
                    <a:pt x="33178" y="0"/>
                  </a:cubicBezTo>
                  <a:close/>
                </a:path>
              </a:pathLst>
            </a:custGeom>
            <a:solidFill>
              <a:srgbClr val="F1B1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971918" y="3365887"/>
            <a:ext cx="6067058" cy="4525762"/>
            <a:chOff x="0" y="0"/>
            <a:chExt cx="2014863" cy="1503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4863" cy="1503001"/>
            </a:xfrm>
            <a:custGeom>
              <a:avLst/>
              <a:gdLst/>
              <a:ahLst/>
              <a:cxnLst/>
              <a:rect l="l" t="t" r="r" b="b"/>
              <a:pathLst>
                <a:path w="2014863" h="1503001">
                  <a:moveTo>
                    <a:pt x="33178" y="0"/>
                  </a:moveTo>
                  <a:lnTo>
                    <a:pt x="1981686" y="0"/>
                  </a:lnTo>
                  <a:cubicBezTo>
                    <a:pt x="2000009" y="0"/>
                    <a:pt x="2014863" y="14854"/>
                    <a:pt x="2014863" y="33178"/>
                  </a:cubicBezTo>
                  <a:lnTo>
                    <a:pt x="2014863" y="1469823"/>
                  </a:lnTo>
                  <a:cubicBezTo>
                    <a:pt x="2014863" y="1478622"/>
                    <a:pt x="2011368" y="1487061"/>
                    <a:pt x="2005146" y="1493283"/>
                  </a:cubicBezTo>
                  <a:cubicBezTo>
                    <a:pt x="1998924" y="1499505"/>
                    <a:pt x="1990485" y="1503001"/>
                    <a:pt x="1981686" y="1503001"/>
                  </a:cubicBezTo>
                  <a:lnTo>
                    <a:pt x="33178" y="1503001"/>
                  </a:lnTo>
                  <a:cubicBezTo>
                    <a:pt x="24378" y="1503001"/>
                    <a:pt x="15939" y="1499505"/>
                    <a:pt x="9717" y="1493283"/>
                  </a:cubicBezTo>
                  <a:cubicBezTo>
                    <a:pt x="3495" y="1487061"/>
                    <a:pt x="0" y="1478622"/>
                    <a:pt x="0" y="1469823"/>
                  </a:cubicBezTo>
                  <a:lnTo>
                    <a:pt x="0" y="33178"/>
                  </a:lnTo>
                  <a:cubicBezTo>
                    <a:pt x="0" y="24378"/>
                    <a:pt x="3495" y="15939"/>
                    <a:pt x="9717" y="9717"/>
                  </a:cubicBezTo>
                  <a:cubicBezTo>
                    <a:pt x="15939" y="3495"/>
                    <a:pt x="24378" y="0"/>
                    <a:pt x="33178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1095375"/>
            <a:ext cx="6906009" cy="110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>
                <a:solidFill>
                  <a:srgbClr val="FFFFFF"/>
                </a:solidFill>
                <a:latin typeface="Lilita One" panose="02000000000000000000"/>
              </a:rPr>
              <a:t>Exercise 2: Speed Gas Molecules</a:t>
            </a:r>
            <a:endParaRPr lang="en-US" sz="4200">
              <a:solidFill>
                <a:srgbClr val="FFFFFF"/>
              </a:solidFill>
              <a:latin typeface="Lilita One" panose="020000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2492848"/>
            <a:ext cx="6525133" cy="431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6255" lvl="1" indent="-257810" algn="just">
              <a:lnSpc>
                <a:spcPts val="2845"/>
              </a:lnSpc>
              <a:buFont typeface="Arial" panose="020B0604020202020204"/>
              <a:buChar char="•"/>
            </a:pPr>
            <a:r>
              <a:rPr lang="en-US" sz="2390">
                <a:solidFill>
                  <a:srgbClr val="FFFFFF"/>
                </a:solidFill>
                <a:latin typeface="Montserrat" panose="00000500000000000000"/>
              </a:rPr>
              <a:t>We are doing another experiment, and we measured the temperature of a molecule. Now we have to calculate the velocity and get the kinetic energy that this molecule can produce under different temperature. The tasks for you are:</a:t>
            </a:r>
            <a:endParaRPr lang="en-US" sz="2390">
              <a:solidFill>
                <a:srgbClr val="FFFFFF"/>
              </a:solidFill>
              <a:latin typeface="Montserrat" panose="00000500000000000000"/>
            </a:endParaRPr>
          </a:p>
          <a:p>
            <a:pPr marL="516255" lvl="1" indent="-257810" algn="just">
              <a:lnSpc>
                <a:spcPts val="2845"/>
              </a:lnSpc>
              <a:buFont typeface="Arial" panose="020B0604020202020204"/>
              <a:buChar char="•"/>
            </a:pPr>
            <a:r>
              <a:rPr lang="en-US" sz="2390">
                <a:solidFill>
                  <a:srgbClr val="FFFFFF"/>
                </a:solidFill>
                <a:latin typeface="Montserrat" panose="00000500000000000000"/>
              </a:rPr>
              <a:t>can you convert the temperature into degree K?</a:t>
            </a:r>
            <a:endParaRPr lang="en-US" sz="2390">
              <a:solidFill>
                <a:srgbClr val="FFFFFF"/>
              </a:solidFill>
              <a:latin typeface="Montserrat" panose="00000500000000000000"/>
            </a:endParaRPr>
          </a:p>
          <a:p>
            <a:pPr marL="516255" lvl="1" indent="-257810" algn="just">
              <a:lnSpc>
                <a:spcPts val="2845"/>
              </a:lnSpc>
              <a:buFont typeface="Arial" panose="020B0604020202020204"/>
              <a:buChar char="•"/>
            </a:pPr>
            <a:r>
              <a:rPr lang="en-US" sz="2390">
                <a:solidFill>
                  <a:srgbClr val="FFFFFF"/>
                </a:solidFill>
                <a:latin typeface="Montserrat" panose="00000500000000000000"/>
              </a:rPr>
              <a:t>Can you apply formulas to calculate the velocity and kinetic energy?</a:t>
            </a:r>
            <a:endParaRPr lang="en-US" sz="2390">
              <a:solidFill>
                <a:srgbClr val="FFFFFF"/>
              </a:solidFill>
              <a:latin typeface="Montserrat" panose="00000500000000000000"/>
            </a:endParaRPr>
          </a:p>
          <a:p>
            <a:pPr marL="516255" lvl="1" indent="-257810" algn="just">
              <a:lnSpc>
                <a:spcPts val="2845"/>
              </a:lnSpc>
              <a:buFont typeface="Arial" panose="020B0604020202020204"/>
              <a:buChar char="•"/>
            </a:pPr>
            <a:r>
              <a:rPr lang="en-US" sz="2390">
                <a:solidFill>
                  <a:srgbClr val="FFFFFF"/>
                </a:solidFill>
                <a:latin typeface="Montserrat" panose="00000500000000000000"/>
              </a:rPr>
              <a:t>Can you make the correct chart? </a:t>
            </a:r>
            <a:endParaRPr lang="en-US" sz="2390">
              <a:solidFill>
                <a:srgbClr val="FFFFFF"/>
              </a:solidFill>
              <a:latin typeface="Montserrat" panose="0000050000000000000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971918" y="3920186"/>
            <a:ext cx="5842273" cy="3417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5625" lvl="1" indent="-277495" algn="just">
              <a:lnSpc>
                <a:spcPts val="3060"/>
              </a:lnSpc>
              <a:buFont typeface="Arial" panose="020B0604020202020204"/>
              <a:buChar char="•"/>
            </a:pPr>
            <a:r>
              <a:rPr lang="en-US" sz="2570">
                <a:solidFill>
                  <a:srgbClr val="FFFFFF"/>
                </a:solidFill>
                <a:latin typeface="Montserrat" panose="00000500000000000000"/>
              </a:rPr>
              <a:t>Formulas:</a:t>
            </a:r>
            <a:endParaRPr lang="en-US" sz="2570">
              <a:solidFill>
                <a:srgbClr val="FFFFFF"/>
              </a:solidFill>
              <a:latin typeface="Montserrat" panose="00000500000000000000"/>
            </a:endParaRPr>
          </a:p>
          <a:p>
            <a:pPr marL="555625" lvl="1" indent="-277495" algn="just">
              <a:lnSpc>
                <a:spcPts val="3060"/>
              </a:lnSpc>
              <a:buFont typeface="Arial" panose="020B0604020202020204"/>
              <a:buChar char="•"/>
            </a:pPr>
            <a:r>
              <a:rPr lang="en-US" sz="2570">
                <a:solidFill>
                  <a:srgbClr val="FFFFFF"/>
                </a:solidFill>
                <a:latin typeface="Montserrat Bold"/>
              </a:rPr>
              <a:t>Temperature C = 5/9 *(Temperature F-32) </a:t>
            </a:r>
            <a:endParaRPr lang="en-US" sz="2570">
              <a:solidFill>
                <a:srgbClr val="FFFFFF"/>
              </a:solidFill>
              <a:latin typeface="Montserrat Bold"/>
            </a:endParaRPr>
          </a:p>
          <a:p>
            <a:pPr marL="555625" lvl="1" indent="-277495" algn="just">
              <a:lnSpc>
                <a:spcPts val="3060"/>
              </a:lnSpc>
              <a:buFont typeface="Arial" panose="020B0604020202020204"/>
              <a:buChar char="•"/>
            </a:pPr>
            <a:r>
              <a:rPr lang="en-US" sz="2570">
                <a:solidFill>
                  <a:srgbClr val="FFFFFF"/>
                </a:solidFill>
                <a:latin typeface="Montserrat Bold"/>
              </a:rPr>
              <a:t>T(K)=T(C) + 273.15</a:t>
            </a:r>
            <a:endParaRPr lang="en-US" sz="2570">
              <a:solidFill>
                <a:srgbClr val="FFFFFF"/>
              </a:solidFill>
              <a:latin typeface="Montserrat Bold"/>
            </a:endParaRPr>
          </a:p>
          <a:p>
            <a:pPr marL="555625" lvl="1" indent="-277495" algn="just">
              <a:lnSpc>
                <a:spcPts val="3060"/>
              </a:lnSpc>
              <a:buFont typeface="Arial" panose="020B0604020202020204"/>
              <a:buChar char="•"/>
            </a:pPr>
            <a:r>
              <a:rPr lang="en-US" sz="2570">
                <a:solidFill>
                  <a:srgbClr val="FFFFFF"/>
                </a:solidFill>
                <a:latin typeface="Montserrat Bold"/>
              </a:rPr>
              <a:t>velocity (m/s) =SQRT((3*k*T(K))/calc Mass)</a:t>
            </a:r>
            <a:endParaRPr lang="en-US" sz="2570">
              <a:solidFill>
                <a:srgbClr val="FFFFFF"/>
              </a:solidFill>
              <a:latin typeface="Montserrat Bold"/>
            </a:endParaRPr>
          </a:p>
          <a:p>
            <a:pPr marL="555625" lvl="1" indent="-277495" algn="just">
              <a:lnSpc>
                <a:spcPts val="3060"/>
              </a:lnSpc>
              <a:buFont typeface="Arial" panose="020B0604020202020204"/>
              <a:buChar char="•"/>
            </a:pPr>
            <a:r>
              <a:rPr lang="en-US" sz="2570">
                <a:solidFill>
                  <a:srgbClr val="FFFFFF"/>
                </a:solidFill>
                <a:latin typeface="Montserrat Bold"/>
              </a:rPr>
              <a:t> 1 m/s = 2.24 mph</a:t>
            </a:r>
            <a:endParaRPr lang="en-US" sz="2570">
              <a:solidFill>
                <a:srgbClr val="FFFFFF"/>
              </a:solidFill>
              <a:latin typeface="Montserrat Bold"/>
            </a:endParaRPr>
          </a:p>
          <a:p>
            <a:pPr marL="555625" lvl="1" indent="-277495" algn="just">
              <a:lnSpc>
                <a:spcPts val="3060"/>
              </a:lnSpc>
              <a:buFont typeface="Arial" panose="020B0604020202020204"/>
              <a:buChar char="•"/>
            </a:pPr>
            <a:r>
              <a:rPr lang="en-US" sz="2570">
                <a:solidFill>
                  <a:srgbClr val="FFFFFF"/>
                </a:solidFill>
                <a:latin typeface="Montserrat Bold"/>
              </a:rPr>
              <a:t>Kinetic Energy = 3/2 * k * temperature  (K) </a:t>
            </a:r>
            <a:endParaRPr lang="en-US" sz="2570">
              <a:solidFill>
                <a:srgbClr val="FFFFFF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7204719" y="7294378"/>
            <a:ext cx="3878561" cy="708012"/>
            <a:chOff x="0" y="0"/>
            <a:chExt cx="1014013" cy="18510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14013" cy="185103"/>
            </a:xfrm>
            <a:custGeom>
              <a:avLst/>
              <a:gdLst/>
              <a:ahLst/>
              <a:cxnLst/>
              <a:rect l="l" t="t" r="r" b="b"/>
              <a:pathLst>
                <a:path w="1014013" h="185103">
                  <a:moveTo>
                    <a:pt x="73855" y="0"/>
                  </a:moveTo>
                  <a:lnTo>
                    <a:pt x="940158" y="0"/>
                  </a:lnTo>
                  <a:cubicBezTo>
                    <a:pt x="959745" y="0"/>
                    <a:pt x="978531" y="7781"/>
                    <a:pt x="992381" y="21632"/>
                  </a:cubicBezTo>
                  <a:cubicBezTo>
                    <a:pt x="1006232" y="35482"/>
                    <a:pt x="1014013" y="54267"/>
                    <a:pt x="1014013" y="73855"/>
                  </a:cubicBezTo>
                  <a:lnTo>
                    <a:pt x="1014013" y="111248"/>
                  </a:lnTo>
                  <a:cubicBezTo>
                    <a:pt x="1014013" y="152037"/>
                    <a:pt x="980947" y="185103"/>
                    <a:pt x="940158" y="185103"/>
                  </a:cubicBezTo>
                  <a:lnTo>
                    <a:pt x="73855" y="185103"/>
                  </a:lnTo>
                  <a:cubicBezTo>
                    <a:pt x="54267" y="185103"/>
                    <a:pt x="35482" y="177322"/>
                    <a:pt x="21632" y="163471"/>
                  </a:cubicBezTo>
                  <a:cubicBezTo>
                    <a:pt x="7781" y="149621"/>
                    <a:pt x="0" y="130835"/>
                    <a:pt x="0" y="111248"/>
                  </a:cubicBezTo>
                  <a:lnTo>
                    <a:pt x="0" y="73855"/>
                  </a:lnTo>
                  <a:cubicBezTo>
                    <a:pt x="0" y="54267"/>
                    <a:pt x="7781" y="35482"/>
                    <a:pt x="21632" y="21632"/>
                  </a:cubicBezTo>
                  <a:cubicBezTo>
                    <a:pt x="35482" y="7781"/>
                    <a:pt x="54267" y="0"/>
                    <a:pt x="73855" y="0"/>
                  </a:cubicBezTo>
                  <a:close/>
                </a:path>
              </a:pathLst>
            </a:custGeom>
            <a:solidFill>
              <a:srgbClr val="F03E32"/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5" name="Freeform 5"/>
          <p:cNvSpPr/>
          <p:nvPr/>
        </p:nvSpPr>
        <p:spPr>
          <a:xfrm>
            <a:off x="10268301" y="7395874"/>
            <a:ext cx="505019" cy="505019"/>
          </a:xfrm>
          <a:custGeom>
            <a:avLst/>
            <a:gdLst/>
            <a:ahLst/>
            <a:cxnLst/>
            <a:rect l="l" t="t" r="r" b="b"/>
            <a:pathLst>
              <a:path w="505019" h="505019">
                <a:moveTo>
                  <a:pt x="0" y="0"/>
                </a:moveTo>
                <a:lnTo>
                  <a:pt x="505019" y="0"/>
                </a:lnTo>
                <a:lnTo>
                  <a:pt x="505019" y="505019"/>
                </a:lnTo>
                <a:lnTo>
                  <a:pt x="0" y="50501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0445837" y="7523947"/>
            <a:ext cx="149946" cy="248873"/>
          </a:xfrm>
          <a:custGeom>
            <a:avLst/>
            <a:gdLst/>
            <a:ahLst/>
            <a:cxnLst/>
            <a:rect l="l" t="t" r="r" b="b"/>
            <a:pathLst>
              <a:path w="149946" h="248873">
                <a:moveTo>
                  <a:pt x="149947" y="0"/>
                </a:moveTo>
                <a:lnTo>
                  <a:pt x="0" y="0"/>
                </a:lnTo>
                <a:lnTo>
                  <a:pt x="0" y="248873"/>
                </a:lnTo>
                <a:lnTo>
                  <a:pt x="149947" y="248873"/>
                </a:lnTo>
                <a:lnTo>
                  <a:pt x="1499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92777" y="6298278"/>
            <a:ext cx="3361717" cy="3562513"/>
          </a:xfrm>
          <a:custGeom>
            <a:avLst/>
            <a:gdLst/>
            <a:ahLst/>
            <a:cxnLst/>
            <a:rect l="l" t="t" r="r" b="b"/>
            <a:pathLst>
              <a:path w="3361717" h="3562513">
                <a:moveTo>
                  <a:pt x="0" y="0"/>
                </a:moveTo>
                <a:lnTo>
                  <a:pt x="3361718" y="0"/>
                </a:lnTo>
                <a:lnTo>
                  <a:pt x="3361718" y="3562513"/>
                </a:lnTo>
                <a:lnTo>
                  <a:pt x="0" y="356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8208" y="2509702"/>
            <a:ext cx="17491585" cy="160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60"/>
              </a:lnSpc>
            </a:pPr>
            <a:r>
              <a:rPr lang="en-US" sz="9330">
                <a:solidFill>
                  <a:srgbClr val="4A2218"/>
                </a:solidFill>
                <a:latin typeface="Lilita One" panose="02000000000000000000"/>
              </a:rPr>
              <a:t>Level 1: Type to calculate </a:t>
            </a:r>
            <a:endParaRPr lang="en-US" sz="9330">
              <a:solidFill>
                <a:srgbClr val="4A2218"/>
              </a:solidFill>
              <a:latin typeface="Lilita One" panose="020000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570996" y="7382405"/>
            <a:ext cx="2650708" cy="491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80"/>
              </a:lnSpc>
            </a:pPr>
            <a:r>
              <a:rPr lang="en-US" sz="2915">
                <a:solidFill>
                  <a:srgbClr val="FFFFFF"/>
                </a:solidFill>
                <a:latin typeface="Montserrat" panose="00000500000000000000"/>
              </a:rPr>
              <a:t>Lets Started</a:t>
            </a:r>
            <a:endParaRPr lang="en-US" sz="2915">
              <a:solidFill>
                <a:srgbClr val="FFFFFF"/>
              </a:solidFill>
              <a:latin typeface="Montserrat" panose="000005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54495" y="4572231"/>
            <a:ext cx="11092532" cy="256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8015" lvl="1" indent="-314325" algn="ctr">
              <a:lnSpc>
                <a:spcPts val="3460"/>
              </a:lnSpc>
              <a:buFont typeface="Arial" panose="020B0604020202020204"/>
              <a:buChar char="•"/>
            </a:pPr>
            <a:r>
              <a:rPr lang="en-US" sz="2910">
                <a:solidFill>
                  <a:srgbClr val="000000"/>
                </a:solidFill>
                <a:latin typeface="Montserrat Medium"/>
              </a:rPr>
              <a:t>Type the equal symbol (=) in a cell. This tells Excel that you are entering a formula, not just numbers.</a:t>
            </a:r>
            <a:endParaRPr lang="en-US" sz="2910">
              <a:solidFill>
                <a:srgbClr val="000000"/>
              </a:solidFill>
              <a:latin typeface="Montserrat Medium"/>
            </a:endParaRPr>
          </a:p>
          <a:p>
            <a:pPr marL="628015" lvl="1" indent="-314325" algn="ctr">
              <a:lnSpc>
                <a:spcPts val="3460"/>
              </a:lnSpc>
              <a:buFont typeface="Arial" panose="020B0604020202020204"/>
              <a:buChar char="•"/>
            </a:pPr>
            <a:r>
              <a:rPr lang="en-US" sz="2910">
                <a:solidFill>
                  <a:srgbClr val="000000"/>
                </a:solidFill>
                <a:latin typeface="Montserrat Medium"/>
              </a:rPr>
              <a:t>Type the equation you want to calculate. For example, to add up 5 and 7, you type =5+7</a:t>
            </a:r>
            <a:endParaRPr lang="en-US" sz="2910">
              <a:solidFill>
                <a:srgbClr val="000000"/>
              </a:solidFill>
              <a:latin typeface="Montserrat Medium"/>
            </a:endParaRPr>
          </a:p>
          <a:p>
            <a:pPr marL="628015" lvl="1" indent="-314325" algn="ctr">
              <a:lnSpc>
                <a:spcPts val="3460"/>
              </a:lnSpc>
              <a:buFont typeface="Arial" panose="020B0604020202020204"/>
              <a:buChar char="•"/>
            </a:pPr>
            <a:r>
              <a:rPr lang="en-US" sz="2910">
                <a:solidFill>
                  <a:srgbClr val="000000"/>
                </a:solidFill>
                <a:latin typeface="Montserrat Medium"/>
              </a:rPr>
              <a:t>Press the Enter key to complete your calculation. Done!</a:t>
            </a:r>
            <a:endParaRPr lang="en-US" sz="2910">
              <a:solidFill>
                <a:srgbClr val="000000"/>
              </a:solidFill>
              <a:latin typeface="Montserrat Medium"/>
            </a:endParaRPr>
          </a:p>
          <a:p>
            <a:pPr algn="ctr">
              <a:lnSpc>
                <a:spcPts val="346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91239" y="235418"/>
            <a:ext cx="3353569" cy="3207231"/>
          </a:xfrm>
          <a:custGeom>
            <a:avLst/>
            <a:gdLst/>
            <a:ahLst/>
            <a:cxnLst/>
            <a:rect l="l" t="t" r="r" b="b"/>
            <a:pathLst>
              <a:path w="3353569" h="3207231">
                <a:moveTo>
                  <a:pt x="0" y="0"/>
                </a:moveTo>
                <a:lnTo>
                  <a:pt x="3353568" y="0"/>
                </a:lnTo>
                <a:lnTo>
                  <a:pt x="3353568" y="3207232"/>
                </a:lnTo>
                <a:lnTo>
                  <a:pt x="0" y="3207232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563955" y="8233391"/>
            <a:ext cx="216619" cy="359534"/>
          </a:xfrm>
          <a:custGeom>
            <a:avLst/>
            <a:gdLst/>
            <a:ahLst/>
            <a:cxnLst/>
            <a:rect l="l" t="t" r="r" b="b"/>
            <a:pathLst>
              <a:path w="216619" h="359534">
                <a:moveTo>
                  <a:pt x="216619" y="0"/>
                </a:moveTo>
                <a:lnTo>
                  <a:pt x="0" y="0"/>
                </a:lnTo>
                <a:lnTo>
                  <a:pt x="0" y="359534"/>
                </a:lnTo>
                <a:lnTo>
                  <a:pt x="216619" y="359534"/>
                </a:lnTo>
                <a:lnTo>
                  <a:pt x="21661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58390" y="2374073"/>
            <a:ext cx="10438409" cy="6592063"/>
          </a:xfrm>
          <a:custGeom>
            <a:avLst/>
            <a:gdLst/>
            <a:ahLst/>
            <a:cxnLst/>
            <a:rect l="l" t="t" r="r" b="b"/>
            <a:pathLst>
              <a:path w="10438409" h="6592063">
                <a:moveTo>
                  <a:pt x="0" y="0"/>
                </a:moveTo>
                <a:lnTo>
                  <a:pt x="10438410" y="0"/>
                </a:lnTo>
                <a:lnTo>
                  <a:pt x="10438410" y="6592064"/>
                </a:lnTo>
                <a:lnTo>
                  <a:pt x="0" y="65920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439712" y="923925"/>
            <a:ext cx="8702413" cy="936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5500">
                <a:solidFill>
                  <a:srgbClr val="422119"/>
                </a:solidFill>
                <a:latin typeface="Lilita One" panose="02000000000000000000"/>
              </a:rPr>
              <a:t>Level 1.5: Basic Calculations</a:t>
            </a:r>
            <a:endParaRPr lang="en-US" sz="5500">
              <a:solidFill>
                <a:srgbClr val="422119"/>
              </a:solidFill>
              <a:latin typeface="Lilita One" panose="0200000000000000000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01428" y="5114046"/>
            <a:ext cx="5246133" cy="2165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65"/>
              </a:lnSpc>
            </a:pPr>
            <a:r>
              <a:rPr lang="en-US" sz="2410">
                <a:solidFill>
                  <a:srgbClr val="000000"/>
                </a:solidFill>
                <a:latin typeface="Montserrat Medium"/>
              </a:rPr>
              <a:t>Instead of entering numbers directly in your calculation formula, you can put them in separate cells, and then reference those cells in your formula, e.g. =A1+A2+A3</a:t>
            </a:r>
            <a:endParaRPr lang="en-US" sz="2410">
              <a:solidFill>
                <a:srgbClr val="000000"/>
              </a:solidFill>
              <a:latin typeface="Montserrat Mediu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01428" y="3965678"/>
            <a:ext cx="5379622" cy="775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5"/>
              </a:lnSpc>
              <a:spcBef>
                <a:spcPct val="0"/>
              </a:spcBef>
            </a:pPr>
            <a:r>
              <a:rPr lang="en-US" sz="4495">
                <a:solidFill>
                  <a:srgbClr val="F03E32"/>
                </a:solidFill>
                <a:latin typeface="Lilita One" panose="02000000000000000000"/>
              </a:rPr>
              <a:t>Tips:</a:t>
            </a:r>
            <a:endParaRPr lang="en-US" sz="4495">
              <a:solidFill>
                <a:srgbClr val="F03E32"/>
              </a:solidFill>
              <a:latin typeface="Lilita One" panose="0200000000000000000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150" y="5118549"/>
            <a:ext cx="3665562" cy="4139751"/>
          </a:xfrm>
          <a:custGeom>
            <a:avLst/>
            <a:gdLst/>
            <a:ahLst/>
            <a:cxnLst/>
            <a:rect l="l" t="t" r="r" b="b"/>
            <a:pathLst>
              <a:path w="3665562" h="4139751">
                <a:moveTo>
                  <a:pt x="0" y="0"/>
                </a:moveTo>
                <a:lnTo>
                  <a:pt x="3665562" y="0"/>
                </a:lnTo>
                <a:lnTo>
                  <a:pt x="3665562" y="4139751"/>
                </a:lnTo>
                <a:lnTo>
                  <a:pt x="0" y="413975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442931" y="1095375"/>
            <a:ext cx="10145076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422119"/>
                </a:solidFill>
                <a:latin typeface="Lilita One" panose="02000000000000000000"/>
              </a:rPr>
              <a:t>The order in which Excel calculations are performed</a:t>
            </a:r>
            <a:endParaRPr lang="en-US" sz="4500">
              <a:solidFill>
                <a:srgbClr val="422119"/>
              </a:solidFill>
              <a:latin typeface="Lilita One" panose="02000000000000000000"/>
            </a:endParaRPr>
          </a:p>
          <a:p>
            <a:pPr algn="ctr">
              <a:lnSpc>
                <a:spcPts val="4500"/>
              </a:lnSpc>
            </a:pPr>
          </a:p>
        </p:txBody>
      </p:sp>
      <p:grpSp>
        <p:nvGrpSpPr>
          <p:cNvPr id="5" name="Group 5"/>
          <p:cNvGrpSpPr/>
          <p:nvPr/>
        </p:nvGrpSpPr>
        <p:grpSpPr>
          <a:xfrm rot="0">
            <a:off x="6953823" y="3179893"/>
            <a:ext cx="8981013" cy="6568989"/>
            <a:chOff x="0" y="0"/>
            <a:chExt cx="2014863" cy="14737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4863" cy="1473733"/>
            </a:xfrm>
            <a:custGeom>
              <a:avLst/>
              <a:gdLst/>
              <a:ahLst/>
              <a:cxnLst/>
              <a:rect l="l" t="t" r="r" b="b"/>
              <a:pathLst>
                <a:path w="2014863" h="1473733">
                  <a:moveTo>
                    <a:pt x="22413" y="0"/>
                  </a:moveTo>
                  <a:lnTo>
                    <a:pt x="1992450" y="0"/>
                  </a:lnTo>
                  <a:cubicBezTo>
                    <a:pt x="2004829" y="0"/>
                    <a:pt x="2014863" y="10035"/>
                    <a:pt x="2014863" y="22413"/>
                  </a:cubicBezTo>
                  <a:lnTo>
                    <a:pt x="2014863" y="1451320"/>
                  </a:lnTo>
                  <a:cubicBezTo>
                    <a:pt x="2014863" y="1457264"/>
                    <a:pt x="2012502" y="1462965"/>
                    <a:pt x="2008299" y="1467168"/>
                  </a:cubicBezTo>
                  <a:cubicBezTo>
                    <a:pt x="2004096" y="1471372"/>
                    <a:pt x="1998395" y="1473733"/>
                    <a:pt x="1992450" y="1473733"/>
                  </a:cubicBezTo>
                  <a:lnTo>
                    <a:pt x="22413" y="1473733"/>
                  </a:lnTo>
                  <a:cubicBezTo>
                    <a:pt x="10035" y="1473733"/>
                    <a:pt x="0" y="1463698"/>
                    <a:pt x="0" y="1451320"/>
                  </a:cubicBezTo>
                  <a:lnTo>
                    <a:pt x="0" y="22413"/>
                  </a:lnTo>
                  <a:cubicBezTo>
                    <a:pt x="0" y="10035"/>
                    <a:pt x="10035" y="0"/>
                    <a:pt x="22413" y="0"/>
                  </a:cubicBezTo>
                  <a:close/>
                </a:path>
              </a:pathLst>
            </a:custGeom>
            <a:solidFill>
              <a:srgbClr val="F1B1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6627679" y="2690677"/>
            <a:ext cx="8981013" cy="6699446"/>
            <a:chOff x="0" y="0"/>
            <a:chExt cx="2014863" cy="1503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4863" cy="1503001"/>
            </a:xfrm>
            <a:custGeom>
              <a:avLst/>
              <a:gdLst/>
              <a:ahLst/>
              <a:cxnLst/>
              <a:rect l="l" t="t" r="r" b="b"/>
              <a:pathLst>
                <a:path w="2014863" h="1503001">
                  <a:moveTo>
                    <a:pt x="22413" y="0"/>
                  </a:moveTo>
                  <a:lnTo>
                    <a:pt x="1992450" y="0"/>
                  </a:lnTo>
                  <a:cubicBezTo>
                    <a:pt x="2004829" y="0"/>
                    <a:pt x="2014863" y="10035"/>
                    <a:pt x="2014863" y="22413"/>
                  </a:cubicBezTo>
                  <a:lnTo>
                    <a:pt x="2014863" y="1480588"/>
                  </a:lnTo>
                  <a:cubicBezTo>
                    <a:pt x="2014863" y="1486532"/>
                    <a:pt x="2012502" y="1492233"/>
                    <a:pt x="2008299" y="1496436"/>
                  </a:cubicBezTo>
                  <a:cubicBezTo>
                    <a:pt x="2004096" y="1500639"/>
                    <a:pt x="1998395" y="1503001"/>
                    <a:pt x="1992450" y="1503001"/>
                  </a:cubicBezTo>
                  <a:lnTo>
                    <a:pt x="22413" y="1503001"/>
                  </a:lnTo>
                  <a:cubicBezTo>
                    <a:pt x="16469" y="1503001"/>
                    <a:pt x="10768" y="1500639"/>
                    <a:pt x="6565" y="1496436"/>
                  </a:cubicBezTo>
                  <a:cubicBezTo>
                    <a:pt x="2361" y="1492233"/>
                    <a:pt x="0" y="1486532"/>
                    <a:pt x="0" y="1480588"/>
                  </a:cubicBezTo>
                  <a:lnTo>
                    <a:pt x="0" y="22413"/>
                  </a:lnTo>
                  <a:cubicBezTo>
                    <a:pt x="0" y="10035"/>
                    <a:pt x="10035" y="0"/>
                    <a:pt x="2241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Freeform 11"/>
          <p:cNvSpPr/>
          <p:nvPr/>
        </p:nvSpPr>
        <p:spPr>
          <a:xfrm rot="1412293">
            <a:off x="11357585" y="2231751"/>
            <a:ext cx="924433" cy="1079486"/>
          </a:xfrm>
          <a:custGeom>
            <a:avLst/>
            <a:gdLst/>
            <a:ahLst/>
            <a:cxnLst/>
            <a:rect l="l" t="t" r="r" b="b"/>
            <a:pathLst>
              <a:path w="924433" h="1079486">
                <a:moveTo>
                  <a:pt x="0" y="0"/>
                </a:moveTo>
                <a:lnTo>
                  <a:pt x="924433" y="0"/>
                </a:lnTo>
                <a:lnTo>
                  <a:pt x="924433" y="1079486"/>
                </a:lnTo>
                <a:lnTo>
                  <a:pt x="0" y="10794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5358442" y="3875315"/>
            <a:ext cx="11644100" cy="4647129"/>
          </a:xfrm>
          <a:custGeom>
            <a:avLst/>
            <a:gdLst/>
            <a:ahLst/>
            <a:cxnLst/>
            <a:rect l="l" t="t" r="r" b="b"/>
            <a:pathLst>
              <a:path w="11644100" h="4647129">
                <a:moveTo>
                  <a:pt x="0" y="0"/>
                </a:moveTo>
                <a:lnTo>
                  <a:pt x="11644100" y="0"/>
                </a:lnTo>
                <a:lnTo>
                  <a:pt x="11644100" y="4647129"/>
                </a:lnTo>
                <a:lnTo>
                  <a:pt x="0" y="46471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34084" y="1201320"/>
            <a:ext cx="10419831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422119"/>
                </a:solidFill>
                <a:latin typeface="Lilita One" panose="02000000000000000000"/>
              </a:rPr>
              <a:t>How to change the order of calculation? </a:t>
            </a:r>
            <a:endParaRPr lang="en-US" sz="4500">
              <a:solidFill>
                <a:srgbClr val="422119"/>
              </a:solidFill>
              <a:latin typeface="Lilita One" panose="02000000000000000000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5474735" y="2795100"/>
            <a:ext cx="9385434" cy="5074733"/>
            <a:chOff x="0" y="0"/>
            <a:chExt cx="2725586" cy="14737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25586" cy="1473733"/>
            </a:xfrm>
            <a:custGeom>
              <a:avLst/>
              <a:gdLst/>
              <a:ahLst/>
              <a:cxnLst/>
              <a:rect l="l" t="t" r="r" b="b"/>
              <a:pathLst>
                <a:path w="2725586" h="1473733">
                  <a:moveTo>
                    <a:pt x="21447" y="0"/>
                  </a:moveTo>
                  <a:lnTo>
                    <a:pt x="2704139" y="0"/>
                  </a:lnTo>
                  <a:cubicBezTo>
                    <a:pt x="2715984" y="0"/>
                    <a:pt x="2725586" y="9602"/>
                    <a:pt x="2725586" y="21447"/>
                  </a:cubicBezTo>
                  <a:lnTo>
                    <a:pt x="2725586" y="1452286"/>
                  </a:lnTo>
                  <a:cubicBezTo>
                    <a:pt x="2725586" y="1457974"/>
                    <a:pt x="2723327" y="1463429"/>
                    <a:pt x="2719305" y="1467451"/>
                  </a:cubicBezTo>
                  <a:cubicBezTo>
                    <a:pt x="2715283" y="1471473"/>
                    <a:pt x="2709827" y="1473733"/>
                    <a:pt x="2704139" y="1473733"/>
                  </a:cubicBezTo>
                  <a:lnTo>
                    <a:pt x="21447" y="1473733"/>
                  </a:lnTo>
                  <a:cubicBezTo>
                    <a:pt x="15759" y="1473733"/>
                    <a:pt x="10304" y="1471473"/>
                    <a:pt x="6282" y="1467451"/>
                  </a:cubicBezTo>
                  <a:cubicBezTo>
                    <a:pt x="2260" y="1463429"/>
                    <a:pt x="0" y="1457974"/>
                    <a:pt x="0" y="1452286"/>
                  </a:cubicBezTo>
                  <a:lnTo>
                    <a:pt x="0" y="21447"/>
                  </a:lnTo>
                  <a:cubicBezTo>
                    <a:pt x="0" y="15759"/>
                    <a:pt x="2260" y="10304"/>
                    <a:pt x="6282" y="6282"/>
                  </a:cubicBezTo>
                  <a:cubicBezTo>
                    <a:pt x="10304" y="2260"/>
                    <a:pt x="15759" y="0"/>
                    <a:pt x="21447" y="0"/>
                  </a:cubicBezTo>
                  <a:close/>
                </a:path>
              </a:pathLst>
            </a:custGeom>
            <a:solidFill>
              <a:srgbClr val="F1B11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0">
            <a:off x="5222780" y="2417167"/>
            <a:ext cx="9274191" cy="5175515"/>
            <a:chOff x="0" y="0"/>
            <a:chExt cx="2693281" cy="150300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93281" cy="1503001"/>
            </a:xfrm>
            <a:custGeom>
              <a:avLst/>
              <a:gdLst/>
              <a:ahLst/>
              <a:cxnLst/>
              <a:rect l="l" t="t" r="r" b="b"/>
              <a:pathLst>
                <a:path w="2693281" h="1503001">
                  <a:moveTo>
                    <a:pt x="21704" y="0"/>
                  </a:moveTo>
                  <a:lnTo>
                    <a:pt x="2671576" y="0"/>
                  </a:lnTo>
                  <a:cubicBezTo>
                    <a:pt x="2677333" y="0"/>
                    <a:pt x="2682853" y="2287"/>
                    <a:pt x="2686924" y="6357"/>
                  </a:cubicBezTo>
                  <a:cubicBezTo>
                    <a:pt x="2690994" y="10427"/>
                    <a:pt x="2693281" y="15948"/>
                    <a:pt x="2693281" y="21704"/>
                  </a:cubicBezTo>
                  <a:lnTo>
                    <a:pt x="2693281" y="1481296"/>
                  </a:lnTo>
                  <a:cubicBezTo>
                    <a:pt x="2693281" y="1493283"/>
                    <a:pt x="2683563" y="1503001"/>
                    <a:pt x="2671576" y="1503001"/>
                  </a:cubicBezTo>
                  <a:lnTo>
                    <a:pt x="21704" y="1503001"/>
                  </a:lnTo>
                  <a:cubicBezTo>
                    <a:pt x="15948" y="1503001"/>
                    <a:pt x="10427" y="1500714"/>
                    <a:pt x="6357" y="1496644"/>
                  </a:cubicBezTo>
                  <a:cubicBezTo>
                    <a:pt x="2287" y="1492573"/>
                    <a:pt x="0" y="1487053"/>
                    <a:pt x="0" y="1481296"/>
                  </a:cubicBezTo>
                  <a:lnTo>
                    <a:pt x="0" y="21704"/>
                  </a:lnTo>
                  <a:cubicBezTo>
                    <a:pt x="0" y="15948"/>
                    <a:pt x="2287" y="10427"/>
                    <a:pt x="6357" y="6357"/>
                  </a:cubicBezTo>
                  <a:cubicBezTo>
                    <a:pt x="10427" y="2287"/>
                    <a:pt x="15948" y="0"/>
                    <a:pt x="21704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9" name="Freeform 9"/>
          <p:cNvSpPr/>
          <p:nvPr/>
        </p:nvSpPr>
        <p:spPr>
          <a:xfrm>
            <a:off x="215411" y="6483626"/>
            <a:ext cx="4474729" cy="3319435"/>
          </a:xfrm>
          <a:custGeom>
            <a:avLst/>
            <a:gdLst/>
            <a:ahLst/>
            <a:cxnLst/>
            <a:rect l="l" t="t" r="r" b="b"/>
            <a:pathLst>
              <a:path w="4474729" h="3319435">
                <a:moveTo>
                  <a:pt x="0" y="0"/>
                </a:moveTo>
                <a:lnTo>
                  <a:pt x="4474729" y="0"/>
                </a:lnTo>
                <a:lnTo>
                  <a:pt x="4474729" y="3319435"/>
                </a:lnTo>
                <a:lnTo>
                  <a:pt x="0" y="3319435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671005" y="3124843"/>
            <a:ext cx="8377741" cy="4046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5170" lvl="1" indent="-362585" algn="just">
              <a:lnSpc>
                <a:spcPts val="3995"/>
              </a:lnSpc>
              <a:buFont typeface="Arial" panose="020B0604020202020204"/>
              <a:buChar char="•"/>
            </a:pPr>
            <a:r>
              <a:rPr lang="en-US" sz="3355">
                <a:solidFill>
                  <a:srgbClr val="FFFFFF"/>
                </a:solidFill>
                <a:latin typeface="Montserrat" panose="00000500000000000000"/>
              </a:rPr>
              <a:t>enclosing the part to be calculated first in parentheses.</a:t>
            </a:r>
            <a:endParaRPr lang="en-US" sz="3355">
              <a:solidFill>
                <a:srgbClr val="FFFFFF"/>
              </a:solidFill>
              <a:latin typeface="Montserrat" panose="00000500000000000000"/>
            </a:endParaRPr>
          </a:p>
          <a:p>
            <a:pPr algn="just">
              <a:lnSpc>
                <a:spcPts val="3995"/>
              </a:lnSpc>
            </a:pPr>
            <a:r>
              <a:rPr lang="en-US" sz="3355">
                <a:solidFill>
                  <a:srgbClr val="FFFFFF"/>
                </a:solidFill>
                <a:latin typeface="Montserrat" panose="00000500000000000000"/>
              </a:rPr>
              <a:t> </a:t>
            </a:r>
            <a:r>
              <a:rPr lang="en-US" sz="3355">
                <a:solidFill>
                  <a:srgbClr val="FFFFFF"/>
                </a:solidFill>
                <a:latin typeface="Montserrat Semi-Bold"/>
              </a:rPr>
              <a:t>=2*4+7</a:t>
            </a:r>
            <a:r>
              <a:rPr lang="en-US" sz="3355">
                <a:solidFill>
                  <a:srgbClr val="FFFFFF"/>
                </a:solidFill>
                <a:latin typeface="Montserrat" panose="00000500000000000000"/>
              </a:rPr>
              <a:t> ➡️ </a:t>
            </a:r>
            <a:r>
              <a:rPr lang="en-US" sz="3355">
                <a:solidFill>
                  <a:srgbClr val="FFFFFF"/>
                </a:solidFill>
                <a:latin typeface="Montserrat Semi-Bold"/>
              </a:rPr>
              <a:t>=2*</a:t>
            </a:r>
            <a:r>
              <a:rPr lang="en-US" sz="3355">
                <a:solidFill>
                  <a:srgbClr val="F7986A"/>
                </a:solidFill>
                <a:latin typeface="Montserrat Semi-Bold"/>
              </a:rPr>
              <a:t>(</a:t>
            </a:r>
            <a:r>
              <a:rPr lang="en-US" sz="3355">
                <a:solidFill>
                  <a:srgbClr val="FFFFFF"/>
                </a:solidFill>
                <a:latin typeface="Montserrat Semi-Bold"/>
              </a:rPr>
              <a:t>4+7</a:t>
            </a:r>
            <a:r>
              <a:rPr lang="en-US" sz="3355">
                <a:solidFill>
                  <a:srgbClr val="F7986A"/>
                </a:solidFill>
                <a:ea typeface="Montserrat Semi-Bold"/>
              </a:rPr>
              <a:t>）</a:t>
            </a:r>
            <a:endParaRPr lang="en-US" sz="3355">
              <a:solidFill>
                <a:srgbClr val="F7986A"/>
              </a:solidFill>
              <a:ea typeface="Montserrat Semi-Bold"/>
            </a:endParaRPr>
          </a:p>
          <a:p>
            <a:pPr marL="725170" lvl="1" indent="-362585" algn="just">
              <a:lnSpc>
                <a:spcPts val="3995"/>
              </a:lnSpc>
              <a:buFont typeface="Arial" panose="020B0604020202020204"/>
              <a:buChar char="•"/>
            </a:pPr>
            <a:r>
              <a:rPr lang="en-US" sz="3355">
                <a:solidFill>
                  <a:srgbClr val="FFFFFF"/>
                </a:solidFill>
                <a:latin typeface="Montserrat" panose="00000500000000000000"/>
              </a:rPr>
              <a:t>Another example is </a:t>
            </a:r>
            <a:r>
              <a:rPr lang="en-US" sz="3355" u="sng">
                <a:solidFill>
                  <a:srgbClr val="FFFFFF"/>
                </a:solidFill>
                <a:latin typeface="Montserrat" panose="00000500000000000000"/>
                <a:hlinkClick r:id="rId5" tooltip="https://www.ablebits.com/office-addins-blog/square-root-excel-sqrt-function/"/>
              </a:rPr>
              <a:t>finding a root in Excel</a:t>
            </a:r>
            <a:r>
              <a:rPr lang="en-US" sz="3355">
                <a:solidFill>
                  <a:srgbClr val="FFFFFF"/>
                </a:solidFill>
                <a:latin typeface="Montserrat" panose="00000500000000000000"/>
              </a:rPr>
              <a:t>. </a:t>
            </a:r>
            <a:endParaRPr lang="en-US" sz="3355">
              <a:solidFill>
                <a:srgbClr val="FFFFFF"/>
              </a:solidFill>
              <a:latin typeface="Montserrat" panose="00000500000000000000"/>
            </a:endParaRPr>
          </a:p>
          <a:p>
            <a:pPr algn="just">
              <a:lnSpc>
                <a:spcPts val="3995"/>
              </a:lnSpc>
            </a:pPr>
            <a:r>
              <a:rPr lang="en-US" sz="3355">
                <a:solidFill>
                  <a:srgbClr val="FFFFFF"/>
                </a:solidFill>
                <a:latin typeface="Montserrat Semi-Bold"/>
              </a:rPr>
              <a:t>=SQRT(16)，</a:t>
            </a:r>
            <a:r>
              <a:rPr lang="en-US" sz="3355">
                <a:solidFill>
                  <a:srgbClr val="FFFFFF"/>
                </a:solidFill>
                <a:latin typeface="Montserrat" panose="00000500000000000000"/>
              </a:rPr>
              <a:t>or an exponent of 1/2: </a:t>
            </a:r>
            <a:r>
              <a:rPr lang="en-US" sz="3355">
                <a:solidFill>
                  <a:srgbClr val="FFFFFF"/>
                </a:solidFill>
                <a:latin typeface="Montserrat Semi-Bold"/>
              </a:rPr>
              <a:t>=16^</a:t>
            </a:r>
            <a:r>
              <a:rPr lang="en-US" sz="3355">
                <a:solidFill>
                  <a:srgbClr val="F7986A"/>
                </a:solidFill>
                <a:latin typeface="Montserrat Semi-Bold"/>
              </a:rPr>
              <a:t>(</a:t>
            </a:r>
            <a:r>
              <a:rPr lang="en-US" sz="3355">
                <a:solidFill>
                  <a:srgbClr val="FFFFFF"/>
                </a:solidFill>
                <a:latin typeface="Montserrat Semi-Bold"/>
              </a:rPr>
              <a:t>1/2</a:t>
            </a:r>
            <a:r>
              <a:rPr lang="en-US" sz="3355">
                <a:solidFill>
                  <a:srgbClr val="F7986A"/>
                </a:solidFill>
                <a:latin typeface="Montserrat Semi-Bold"/>
              </a:rPr>
              <a:t>)</a:t>
            </a:r>
            <a:endParaRPr lang="en-US" sz="3355">
              <a:solidFill>
                <a:srgbClr val="F7986A"/>
              </a:solidFill>
              <a:latin typeface="Montserrat Semi-Bold"/>
            </a:endParaRPr>
          </a:p>
          <a:p>
            <a:pPr algn="just">
              <a:lnSpc>
                <a:spcPts val="3995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097827">
            <a:off x="-2447644" y="-375680"/>
            <a:ext cx="12155861" cy="11736790"/>
          </a:xfrm>
          <a:custGeom>
            <a:avLst/>
            <a:gdLst/>
            <a:ahLst/>
            <a:cxnLst/>
            <a:rect l="l" t="t" r="r" b="b"/>
            <a:pathLst>
              <a:path w="12155861" h="11736790">
                <a:moveTo>
                  <a:pt x="0" y="0"/>
                </a:moveTo>
                <a:lnTo>
                  <a:pt x="12155861" y="0"/>
                </a:lnTo>
                <a:lnTo>
                  <a:pt x="12155861" y="11736789"/>
                </a:lnTo>
                <a:lnTo>
                  <a:pt x="0" y="117367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29758"/>
            </a:stretch>
          </a:blipFill>
        </p:spPr>
      </p:sp>
      <p:sp>
        <p:nvSpPr>
          <p:cNvPr id="4" name="Freeform 4"/>
          <p:cNvSpPr/>
          <p:nvPr/>
        </p:nvSpPr>
        <p:spPr>
          <a:xfrm rot="745777">
            <a:off x="6270260" y="7000650"/>
            <a:ext cx="3328898" cy="4422450"/>
          </a:xfrm>
          <a:custGeom>
            <a:avLst/>
            <a:gdLst/>
            <a:ahLst/>
            <a:cxnLst/>
            <a:rect l="l" t="t" r="r" b="b"/>
            <a:pathLst>
              <a:path w="3328898" h="4422450">
                <a:moveTo>
                  <a:pt x="0" y="0"/>
                </a:moveTo>
                <a:lnTo>
                  <a:pt x="3328898" y="0"/>
                </a:lnTo>
                <a:lnTo>
                  <a:pt x="3328898" y="4422449"/>
                </a:lnTo>
                <a:lnTo>
                  <a:pt x="0" y="44224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0">
            <a:off x="10303771" y="2648531"/>
            <a:ext cx="7371113" cy="5391459"/>
            <a:chOff x="0" y="0"/>
            <a:chExt cx="2014863" cy="14737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4863" cy="1473733"/>
            </a:xfrm>
            <a:custGeom>
              <a:avLst/>
              <a:gdLst/>
              <a:ahLst/>
              <a:cxnLst/>
              <a:rect l="l" t="t" r="r" b="b"/>
              <a:pathLst>
                <a:path w="2014863" h="1473733">
                  <a:moveTo>
                    <a:pt x="27308" y="0"/>
                  </a:moveTo>
                  <a:lnTo>
                    <a:pt x="1987555" y="0"/>
                  </a:lnTo>
                  <a:cubicBezTo>
                    <a:pt x="2002637" y="0"/>
                    <a:pt x="2014863" y="12226"/>
                    <a:pt x="2014863" y="27308"/>
                  </a:cubicBezTo>
                  <a:lnTo>
                    <a:pt x="2014863" y="1446425"/>
                  </a:lnTo>
                  <a:cubicBezTo>
                    <a:pt x="2014863" y="1453667"/>
                    <a:pt x="2011986" y="1460613"/>
                    <a:pt x="2006865" y="1465735"/>
                  </a:cubicBezTo>
                  <a:cubicBezTo>
                    <a:pt x="2001744" y="1470856"/>
                    <a:pt x="1994798" y="1473733"/>
                    <a:pt x="1987555" y="1473733"/>
                  </a:cubicBezTo>
                  <a:lnTo>
                    <a:pt x="27308" y="1473733"/>
                  </a:lnTo>
                  <a:cubicBezTo>
                    <a:pt x="20065" y="1473733"/>
                    <a:pt x="13120" y="1470856"/>
                    <a:pt x="7998" y="1465735"/>
                  </a:cubicBezTo>
                  <a:cubicBezTo>
                    <a:pt x="2877" y="1460613"/>
                    <a:pt x="0" y="1453667"/>
                    <a:pt x="0" y="1446425"/>
                  </a:cubicBezTo>
                  <a:lnTo>
                    <a:pt x="0" y="27308"/>
                  </a:lnTo>
                  <a:cubicBezTo>
                    <a:pt x="0" y="20065"/>
                    <a:pt x="2877" y="13120"/>
                    <a:pt x="7998" y="7998"/>
                  </a:cubicBezTo>
                  <a:cubicBezTo>
                    <a:pt x="13120" y="2877"/>
                    <a:pt x="20065" y="0"/>
                    <a:pt x="27308" y="0"/>
                  </a:cubicBezTo>
                  <a:close/>
                </a:path>
              </a:pathLst>
            </a:custGeom>
            <a:solidFill>
              <a:srgbClr val="F1B11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 rot="0">
            <a:off x="10036090" y="2247010"/>
            <a:ext cx="7371113" cy="5498531"/>
            <a:chOff x="0" y="0"/>
            <a:chExt cx="2014863" cy="15030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014863" cy="1503001"/>
            </a:xfrm>
            <a:custGeom>
              <a:avLst/>
              <a:gdLst/>
              <a:ahLst/>
              <a:cxnLst/>
              <a:rect l="l" t="t" r="r" b="b"/>
              <a:pathLst>
                <a:path w="2014863" h="1503001">
                  <a:moveTo>
                    <a:pt x="27308" y="0"/>
                  </a:moveTo>
                  <a:lnTo>
                    <a:pt x="1987555" y="0"/>
                  </a:lnTo>
                  <a:cubicBezTo>
                    <a:pt x="2002637" y="0"/>
                    <a:pt x="2014863" y="12226"/>
                    <a:pt x="2014863" y="27308"/>
                  </a:cubicBezTo>
                  <a:lnTo>
                    <a:pt x="2014863" y="1475693"/>
                  </a:lnTo>
                  <a:cubicBezTo>
                    <a:pt x="2014863" y="1482935"/>
                    <a:pt x="2011986" y="1489881"/>
                    <a:pt x="2006865" y="1495002"/>
                  </a:cubicBezTo>
                  <a:cubicBezTo>
                    <a:pt x="2001744" y="1500124"/>
                    <a:pt x="1994798" y="1503001"/>
                    <a:pt x="1987555" y="1503001"/>
                  </a:cubicBezTo>
                  <a:lnTo>
                    <a:pt x="27308" y="1503001"/>
                  </a:lnTo>
                  <a:cubicBezTo>
                    <a:pt x="20065" y="1503001"/>
                    <a:pt x="13120" y="1500124"/>
                    <a:pt x="7998" y="1495002"/>
                  </a:cubicBezTo>
                  <a:cubicBezTo>
                    <a:pt x="2877" y="1489881"/>
                    <a:pt x="0" y="1482935"/>
                    <a:pt x="0" y="1475693"/>
                  </a:cubicBezTo>
                  <a:lnTo>
                    <a:pt x="0" y="27308"/>
                  </a:lnTo>
                  <a:cubicBezTo>
                    <a:pt x="0" y="20065"/>
                    <a:pt x="2877" y="13120"/>
                    <a:pt x="7998" y="7998"/>
                  </a:cubicBezTo>
                  <a:cubicBezTo>
                    <a:pt x="13120" y="2877"/>
                    <a:pt x="20065" y="0"/>
                    <a:pt x="27308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11" name="Freeform 11"/>
          <p:cNvSpPr/>
          <p:nvPr/>
        </p:nvSpPr>
        <p:spPr>
          <a:xfrm>
            <a:off x="9735684" y="1668780"/>
            <a:ext cx="4253643" cy="4021281"/>
          </a:xfrm>
          <a:custGeom>
            <a:avLst/>
            <a:gdLst/>
            <a:ahLst/>
            <a:cxnLst/>
            <a:rect l="l" t="t" r="r" b="b"/>
            <a:pathLst>
              <a:path w="4253643" h="4021281">
                <a:moveTo>
                  <a:pt x="0" y="0"/>
                </a:moveTo>
                <a:lnTo>
                  <a:pt x="4253643" y="0"/>
                </a:lnTo>
                <a:lnTo>
                  <a:pt x="4253643" y="4021282"/>
                </a:lnTo>
                <a:lnTo>
                  <a:pt x="0" y="4021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4349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820189" y="5734900"/>
            <a:ext cx="4587014" cy="4021281"/>
          </a:xfrm>
          <a:custGeom>
            <a:avLst/>
            <a:gdLst/>
            <a:ahLst/>
            <a:cxnLst/>
            <a:rect l="l" t="t" r="r" b="b"/>
            <a:pathLst>
              <a:path w="4587014" h="4021281">
                <a:moveTo>
                  <a:pt x="0" y="0"/>
                </a:moveTo>
                <a:lnTo>
                  <a:pt x="4587014" y="0"/>
                </a:lnTo>
                <a:lnTo>
                  <a:pt x="4587014" y="4021282"/>
                </a:lnTo>
                <a:lnTo>
                  <a:pt x="0" y="40212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5798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28700" y="1095375"/>
            <a:ext cx="6906009" cy="573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4200">
                <a:solidFill>
                  <a:srgbClr val="FFFFFF"/>
                </a:solidFill>
                <a:latin typeface="Lilita One" panose="02000000000000000000"/>
              </a:rPr>
              <a:t>Level 2: Formulas</a:t>
            </a:r>
            <a:endParaRPr lang="en-US" sz="4200">
              <a:solidFill>
                <a:srgbClr val="FFFFFF"/>
              </a:solidFill>
              <a:latin typeface="Lilita One" panose="020000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9408" y="2194238"/>
            <a:ext cx="6081757" cy="560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All Excel formulas begin with an </a:t>
            </a:r>
            <a:r>
              <a:rPr lang="en-US" sz="2655">
                <a:solidFill>
                  <a:srgbClr val="FFFFFF"/>
                </a:solidFill>
                <a:latin typeface="Montserrat Semi-Bold"/>
              </a:rPr>
              <a:t>equal sign</a:t>
            </a: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 (=).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After the equal symbol, you enter either a </a:t>
            </a:r>
            <a:r>
              <a:rPr lang="en-US" sz="2655">
                <a:solidFill>
                  <a:srgbClr val="FFFFFF"/>
                </a:solidFill>
                <a:latin typeface="Montserrat Semi-Bold"/>
              </a:rPr>
              <a:t>calculation</a:t>
            </a: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 or </a:t>
            </a:r>
            <a:r>
              <a:rPr lang="en-US" sz="2655">
                <a:solidFill>
                  <a:srgbClr val="FFFFFF"/>
                </a:solidFill>
                <a:latin typeface="Montserrat Semi-Bold"/>
              </a:rPr>
              <a:t>function</a:t>
            </a: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. For example, to add up values in cells B1 through B5, you can either: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  <a:p>
            <a:pPr marL="1147445" lvl="2" indent="-382270" algn="just">
              <a:lnSpc>
                <a:spcPts val="3160"/>
              </a:lnSpc>
              <a:buFont typeface="Arial" panose="020B0604020202020204"/>
              <a:buChar char="⚬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Type the entire equation: </a:t>
            </a:r>
            <a:r>
              <a:rPr lang="en-US" sz="2655">
                <a:solidFill>
                  <a:srgbClr val="FFFFFF"/>
                </a:solidFill>
                <a:latin typeface="Montserrat Semi-Bold"/>
              </a:rPr>
              <a:t>=B1+B2+B3+B4+B5</a:t>
            </a:r>
            <a:endParaRPr lang="en-US" sz="2655">
              <a:solidFill>
                <a:srgbClr val="FFFFFF"/>
              </a:solidFill>
              <a:latin typeface="Montserrat Semi-Bold"/>
            </a:endParaRPr>
          </a:p>
          <a:p>
            <a:pPr marL="1147445" lvl="2" indent="-382270" algn="just">
              <a:lnSpc>
                <a:spcPts val="3160"/>
              </a:lnSpc>
              <a:buFont typeface="Arial" panose="020B0604020202020204"/>
              <a:buChar char="⚬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Use the SUM function: </a:t>
            </a:r>
            <a:r>
              <a:rPr lang="en-US" sz="2655">
                <a:solidFill>
                  <a:srgbClr val="FFFFFF"/>
                </a:solidFill>
                <a:latin typeface="Montserrat Semi-Bold"/>
              </a:rPr>
              <a:t>=SUM(B1:B5)</a:t>
            </a:r>
            <a:endParaRPr lang="en-US" sz="2655">
              <a:solidFill>
                <a:srgbClr val="FFFFFF"/>
              </a:solidFill>
              <a:latin typeface="Montserrat Semi-Bold"/>
            </a:endParaRPr>
          </a:p>
          <a:p>
            <a:pPr marL="574040" lvl="1" indent="-287020" algn="just">
              <a:lnSpc>
                <a:spcPts val="3160"/>
              </a:lnSpc>
              <a:buFont typeface="Arial" panose="020B0604020202020204"/>
              <a:buChar char="•"/>
            </a:pPr>
            <a:r>
              <a:rPr lang="en-US" sz="2655">
                <a:solidFill>
                  <a:srgbClr val="FFFFFF"/>
                </a:solidFill>
                <a:latin typeface="Montserrat" panose="00000500000000000000"/>
              </a:rPr>
              <a:t>Press the Enter key to complete the formula. Done!</a:t>
            </a:r>
            <a:endParaRPr lang="en-US" sz="2655">
              <a:solidFill>
                <a:srgbClr val="FFFFFF"/>
              </a:solidFill>
              <a:latin typeface="Montserrat" panose="00000500000000000000"/>
            </a:endParaRPr>
          </a:p>
          <a:p>
            <a:pPr algn="just">
              <a:lnSpc>
                <a:spcPts val="316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5095" y="6588073"/>
            <a:ext cx="5908982" cy="4114800"/>
          </a:xfrm>
          <a:custGeom>
            <a:avLst/>
            <a:gdLst/>
            <a:ahLst/>
            <a:cxnLst/>
            <a:rect l="l" t="t" r="r" b="b"/>
            <a:pathLst>
              <a:path w="5908982" h="4114800">
                <a:moveTo>
                  <a:pt x="0" y="0"/>
                </a:moveTo>
                <a:lnTo>
                  <a:pt x="5908982" y="0"/>
                </a:lnTo>
                <a:lnTo>
                  <a:pt x="59089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 rot="0">
            <a:off x="3073710" y="3111433"/>
            <a:ext cx="1491772" cy="1358677"/>
            <a:chOff x="0" y="0"/>
            <a:chExt cx="392895" cy="35784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2895" cy="357841"/>
            </a:xfrm>
            <a:custGeom>
              <a:avLst/>
              <a:gdLst/>
              <a:ahLst/>
              <a:cxnLst/>
              <a:rect l="l" t="t" r="r" b="b"/>
              <a:pathLst>
                <a:path w="392895" h="357841">
                  <a:moveTo>
                    <a:pt x="140123" y="0"/>
                  </a:moveTo>
                  <a:lnTo>
                    <a:pt x="252771" y="0"/>
                  </a:lnTo>
                  <a:cubicBezTo>
                    <a:pt x="289934" y="0"/>
                    <a:pt x="325575" y="14763"/>
                    <a:pt x="351853" y="41041"/>
                  </a:cubicBezTo>
                  <a:cubicBezTo>
                    <a:pt x="378132" y="67319"/>
                    <a:pt x="392895" y="102960"/>
                    <a:pt x="392895" y="140123"/>
                  </a:cubicBezTo>
                  <a:lnTo>
                    <a:pt x="392895" y="217718"/>
                  </a:lnTo>
                  <a:cubicBezTo>
                    <a:pt x="392895" y="254881"/>
                    <a:pt x="378132" y="290521"/>
                    <a:pt x="351853" y="316800"/>
                  </a:cubicBezTo>
                  <a:cubicBezTo>
                    <a:pt x="325575" y="343078"/>
                    <a:pt x="289934" y="357841"/>
                    <a:pt x="252771" y="357841"/>
                  </a:cubicBezTo>
                  <a:lnTo>
                    <a:pt x="140123" y="357841"/>
                  </a:lnTo>
                  <a:cubicBezTo>
                    <a:pt x="102960" y="357841"/>
                    <a:pt x="67319" y="343078"/>
                    <a:pt x="41041" y="316800"/>
                  </a:cubicBezTo>
                  <a:cubicBezTo>
                    <a:pt x="14763" y="290521"/>
                    <a:pt x="0" y="254881"/>
                    <a:pt x="0" y="217718"/>
                  </a:cubicBezTo>
                  <a:lnTo>
                    <a:pt x="0" y="140123"/>
                  </a:lnTo>
                  <a:cubicBezTo>
                    <a:pt x="0" y="102960"/>
                    <a:pt x="14763" y="67319"/>
                    <a:pt x="41041" y="41041"/>
                  </a:cubicBezTo>
                  <a:cubicBezTo>
                    <a:pt x="67319" y="14763"/>
                    <a:pt x="102960" y="0"/>
                    <a:pt x="14012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0"/>
                </a:lnSpc>
              </a:pPr>
            </a:p>
          </p:txBody>
        </p:sp>
      </p:grpSp>
      <p:grpSp>
        <p:nvGrpSpPr>
          <p:cNvPr id="7" name="Group 7"/>
          <p:cNvGrpSpPr/>
          <p:nvPr/>
        </p:nvGrpSpPr>
        <p:grpSpPr>
          <a:xfrm rot="0">
            <a:off x="3073710" y="4788326"/>
            <a:ext cx="1491772" cy="1358677"/>
            <a:chOff x="0" y="0"/>
            <a:chExt cx="392895" cy="35784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2895" cy="357841"/>
            </a:xfrm>
            <a:custGeom>
              <a:avLst/>
              <a:gdLst/>
              <a:ahLst/>
              <a:cxnLst/>
              <a:rect l="l" t="t" r="r" b="b"/>
              <a:pathLst>
                <a:path w="392895" h="357841">
                  <a:moveTo>
                    <a:pt x="140123" y="0"/>
                  </a:moveTo>
                  <a:lnTo>
                    <a:pt x="252771" y="0"/>
                  </a:lnTo>
                  <a:cubicBezTo>
                    <a:pt x="289934" y="0"/>
                    <a:pt x="325575" y="14763"/>
                    <a:pt x="351853" y="41041"/>
                  </a:cubicBezTo>
                  <a:cubicBezTo>
                    <a:pt x="378132" y="67319"/>
                    <a:pt x="392895" y="102960"/>
                    <a:pt x="392895" y="140123"/>
                  </a:cubicBezTo>
                  <a:lnTo>
                    <a:pt x="392895" y="217718"/>
                  </a:lnTo>
                  <a:cubicBezTo>
                    <a:pt x="392895" y="254881"/>
                    <a:pt x="378132" y="290521"/>
                    <a:pt x="351853" y="316800"/>
                  </a:cubicBezTo>
                  <a:cubicBezTo>
                    <a:pt x="325575" y="343078"/>
                    <a:pt x="289934" y="357841"/>
                    <a:pt x="252771" y="357841"/>
                  </a:cubicBezTo>
                  <a:lnTo>
                    <a:pt x="140123" y="357841"/>
                  </a:lnTo>
                  <a:cubicBezTo>
                    <a:pt x="102960" y="357841"/>
                    <a:pt x="67319" y="343078"/>
                    <a:pt x="41041" y="316800"/>
                  </a:cubicBezTo>
                  <a:cubicBezTo>
                    <a:pt x="14763" y="290521"/>
                    <a:pt x="0" y="254881"/>
                    <a:pt x="0" y="217718"/>
                  </a:cubicBezTo>
                  <a:lnTo>
                    <a:pt x="0" y="140123"/>
                  </a:lnTo>
                  <a:cubicBezTo>
                    <a:pt x="0" y="102960"/>
                    <a:pt x="14763" y="67319"/>
                    <a:pt x="41041" y="41041"/>
                  </a:cubicBezTo>
                  <a:cubicBezTo>
                    <a:pt x="67319" y="14763"/>
                    <a:pt x="102960" y="0"/>
                    <a:pt x="14012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0"/>
                </a:lnSpc>
              </a:pPr>
            </a:p>
          </p:txBody>
        </p:sp>
      </p:grpSp>
      <p:sp>
        <p:nvSpPr>
          <p:cNvPr id="10" name="Freeform 10"/>
          <p:cNvSpPr/>
          <p:nvPr/>
        </p:nvSpPr>
        <p:spPr>
          <a:xfrm>
            <a:off x="3392045" y="3513933"/>
            <a:ext cx="855101" cy="553678"/>
          </a:xfrm>
          <a:custGeom>
            <a:avLst/>
            <a:gdLst/>
            <a:ahLst/>
            <a:cxnLst/>
            <a:rect l="l" t="t" r="r" b="b"/>
            <a:pathLst>
              <a:path w="855101" h="553678">
                <a:moveTo>
                  <a:pt x="0" y="0"/>
                </a:moveTo>
                <a:lnTo>
                  <a:pt x="855101" y="0"/>
                </a:lnTo>
                <a:lnTo>
                  <a:pt x="855101" y="553677"/>
                </a:lnTo>
                <a:lnTo>
                  <a:pt x="0" y="5536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405207" y="5176039"/>
            <a:ext cx="828777" cy="583252"/>
          </a:xfrm>
          <a:custGeom>
            <a:avLst/>
            <a:gdLst/>
            <a:ahLst/>
            <a:cxnLst/>
            <a:rect l="l" t="t" r="r" b="b"/>
            <a:pathLst>
              <a:path w="828777" h="583252">
                <a:moveTo>
                  <a:pt x="0" y="0"/>
                </a:moveTo>
                <a:lnTo>
                  <a:pt x="828777" y="0"/>
                </a:lnTo>
                <a:lnTo>
                  <a:pt x="828777" y="583252"/>
                </a:lnTo>
                <a:lnTo>
                  <a:pt x="0" y="5832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 rot="0">
            <a:off x="7477481" y="3018129"/>
            <a:ext cx="1491772" cy="1358677"/>
            <a:chOff x="0" y="0"/>
            <a:chExt cx="392895" cy="3578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92895" cy="357841"/>
            </a:xfrm>
            <a:custGeom>
              <a:avLst/>
              <a:gdLst/>
              <a:ahLst/>
              <a:cxnLst/>
              <a:rect l="l" t="t" r="r" b="b"/>
              <a:pathLst>
                <a:path w="392895" h="357841">
                  <a:moveTo>
                    <a:pt x="140123" y="0"/>
                  </a:moveTo>
                  <a:lnTo>
                    <a:pt x="252771" y="0"/>
                  </a:lnTo>
                  <a:cubicBezTo>
                    <a:pt x="289934" y="0"/>
                    <a:pt x="325575" y="14763"/>
                    <a:pt x="351853" y="41041"/>
                  </a:cubicBezTo>
                  <a:cubicBezTo>
                    <a:pt x="378132" y="67319"/>
                    <a:pt x="392895" y="102960"/>
                    <a:pt x="392895" y="140123"/>
                  </a:cubicBezTo>
                  <a:lnTo>
                    <a:pt x="392895" y="217718"/>
                  </a:lnTo>
                  <a:cubicBezTo>
                    <a:pt x="392895" y="254881"/>
                    <a:pt x="378132" y="290521"/>
                    <a:pt x="351853" y="316800"/>
                  </a:cubicBezTo>
                  <a:cubicBezTo>
                    <a:pt x="325575" y="343078"/>
                    <a:pt x="289934" y="357841"/>
                    <a:pt x="252771" y="357841"/>
                  </a:cubicBezTo>
                  <a:lnTo>
                    <a:pt x="140123" y="357841"/>
                  </a:lnTo>
                  <a:cubicBezTo>
                    <a:pt x="102960" y="357841"/>
                    <a:pt x="67319" y="343078"/>
                    <a:pt x="41041" y="316800"/>
                  </a:cubicBezTo>
                  <a:cubicBezTo>
                    <a:pt x="14763" y="290521"/>
                    <a:pt x="0" y="254881"/>
                    <a:pt x="0" y="217718"/>
                  </a:cubicBezTo>
                  <a:lnTo>
                    <a:pt x="0" y="140123"/>
                  </a:lnTo>
                  <a:cubicBezTo>
                    <a:pt x="0" y="102960"/>
                    <a:pt x="14763" y="67319"/>
                    <a:pt x="41041" y="41041"/>
                  </a:cubicBezTo>
                  <a:cubicBezTo>
                    <a:pt x="67319" y="14763"/>
                    <a:pt x="102960" y="0"/>
                    <a:pt x="14012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0"/>
                </a:lnSpc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 rot="0">
            <a:off x="7477481" y="4881631"/>
            <a:ext cx="1491772" cy="1358677"/>
            <a:chOff x="0" y="0"/>
            <a:chExt cx="392895" cy="35784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92895" cy="357841"/>
            </a:xfrm>
            <a:custGeom>
              <a:avLst/>
              <a:gdLst/>
              <a:ahLst/>
              <a:cxnLst/>
              <a:rect l="l" t="t" r="r" b="b"/>
              <a:pathLst>
                <a:path w="392895" h="357841">
                  <a:moveTo>
                    <a:pt x="140123" y="0"/>
                  </a:moveTo>
                  <a:lnTo>
                    <a:pt x="252771" y="0"/>
                  </a:lnTo>
                  <a:cubicBezTo>
                    <a:pt x="289934" y="0"/>
                    <a:pt x="325575" y="14763"/>
                    <a:pt x="351853" y="41041"/>
                  </a:cubicBezTo>
                  <a:cubicBezTo>
                    <a:pt x="378132" y="67319"/>
                    <a:pt x="392895" y="102960"/>
                    <a:pt x="392895" y="140123"/>
                  </a:cubicBezTo>
                  <a:lnTo>
                    <a:pt x="392895" y="217718"/>
                  </a:lnTo>
                  <a:cubicBezTo>
                    <a:pt x="392895" y="254881"/>
                    <a:pt x="378132" y="290521"/>
                    <a:pt x="351853" y="316800"/>
                  </a:cubicBezTo>
                  <a:cubicBezTo>
                    <a:pt x="325575" y="343078"/>
                    <a:pt x="289934" y="357841"/>
                    <a:pt x="252771" y="357841"/>
                  </a:cubicBezTo>
                  <a:lnTo>
                    <a:pt x="140123" y="357841"/>
                  </a:lnTo>
                  <a:cubicBezTo>
                    <a:pt x="102960" y="357841"/>
                    <a:pt x="67319" y="343078"/>
                    <a:pt x="41041" y="316800"/>
                  </a:cubicBezTo>
                  <a:cubicBezTo>
                    <a:pt x="14763" y="290521"/>
                    <a:pt x="0" y="254881"/>
                    <a:pt x="0" y="217718"/>
                  </a:cubicBezTo>
                  <a:lnTo>
                    <a:pt x="0" y="140123"/>
                  </a:lnTo>
                  <a:cubicBezTo>
                    <a:pt x="0" y="102960"/>
                    <a:pt x="14763" y="67319"/>
                    <a:pt x="41041" y="41041"/>
                  </a:cubicBezTo>
                  <a:cubicBezTo>
                    <a:pt x="67319" y="14763"/>
                    <a:pt x="102960" y="0"/>
                    <a:pt x="14012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0"/>
                </a:lnSpc>
              </a:pPr>
            </a:p>
          </p:txBody>
        </p:sp>
      </p:grpSp>
      <p:sp>
        <p:nvSpPr>
          <p:cNvPr id="18" name="Freeform 18"/>
          <p:cNvSpPr/>
          <p:nvPr/>
        </p:nvSpPr>
        <p:spPr>
          <a:xfrm>
            <a:off x="7916953" y="3391054"/>
            <a:ext cx="612827" cy="612827"/>
          </a:xfrm>
          <a:custGeom>
            <a:avLst/>
            <a:gdLst/>
            <a:ahLst/>
            <a:cxnLst/>
            <a:rect l="l" t="t" r="r" b="b"/>
            <a:pathLst>
              <a:path w="612827" h="612827">
                <a:moveTo>
                  <a:pt x="0" y="0"/>
                </a:moveTo>
                <a:lnTo>
                  <a:pt x="612827" y="0"/>
                </a:lnTo>
                <a:lnTo>
                  <a:pt x="612827" y="612827"/>
                </a:lnTo>
                <a:lnTo>
                  <a:pt x="0" y="6128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852747" y="5190349"/>
            <a:ext cx="741239" cy="741239"/>
          </a:xfrm>
          <a:custGeom>
            <a:avLst/>
            <a:gdLst/>
            <a:ahLst/>
            <a:cxnLst/>
            <a:rect l="l" t="t" r="r" b="b"/>
            <a:pathLst>
              <a:path w="741239" h="741239">
                <a:moveTo>
                  <a:pt x="0" y="0"/>
                </a:moveTo>
                <a:lnTo>
                  <a:pt x="741239" y="0"/>
                </a:lnTo>
                <a:lnTo>
                  <a:pt x="741239" y="741240"/>
                </a:lnTo>
                <a:lnTo>
                  <a:pt x="0" y="7412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 rot="0">
            <a:off x="11965935" y="3018129"/>
            <a:ext cx="1491772" cy="1358677"/>
            <a:chOff x="0" y="0"/>
            <a:chExt cx="392895" cy="35784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92895" cy="357841"/>
            </a:xfrm>
            <a:custGeom>
              <a:avLst/>
              <a:gdLst/>
              <a:ahLst/>
              <a:cxnLst/>
              <a:rect l="l" t="t" r="r" b="b"/>
              <a:pathLst>
                <a:path w="392895" h="357841">
                  <a:moveTo>
                    <a:pt x="140123" y="0"/>
                  </a:moveTo>
                  <a:lnTo>
                    <a:pt x="252771" y="0"/>
                  </a:lnTo>
                  <a:cubicBezTo>
                    <a:pt x="289934" y="0"/>
                    <a:pt x="325575" y="14763"/>
                    <a:pt x="351853" y="41041"/>
                  </a:cubicBezTo>
                  <a:cubicBezTo>
                    <a:pt x="378132" y="67319"/>
                    <a:pt x="392895" y="102960"/>
                    <a:pt x="392895" y="140123"/>
                  </a:cubicBezTo>
                  <a:lnTo>
                    <a:pt x="392895" y="217718"/>
                  </a:lnTo>
                  <a:cubicBezTo>
                    <a:pt x="392895" y="254881"/>
                    <a:pt x="378132" y="290521"/>
                    <a:pt x="351853" y="316800"/>
                  </a:cubicBezTo>
                  <a:cubicBezTo>
                    <a:pt x="325575" y="343078"/>
                    <a:pt x="289934" y="357841"/>
                    <a:pt x="252771" y="357841"/>
                  </a:cubicBezTo>
                  <a:lnTo>
                    <a:pt x="140123" y="357841"/>
                  </a:lnTo>
                  <a:cubicBezTo>
                    <a:pt x="102960" y="357841"/>
                    <a:pt x="67319" y="343078"/>
                    <a:pt x="41041" y="316800"/>
                  </a:cubicBezTo>
                  <a:cubicBezTo>
                    <a:pt x="14763" y="290521"/>
                    <a:pt x="0" y="254881"/>
                    <a:pt x="0" y="217718"/>
                  </a:cubicBezTo>
                  <a:lnTo>
                    <a:pt x="0" y="140123"/>
                  </a:lnTo>
                  <a:cubicBezTo>
                    <a:pt x="0" y="102960"/>
                    <a:pt x="14763" y="67319"/>
                    <a:pt x="41041" y="41041"/>
                  </a:cubicBezTo>
                  <a:cubicBezTo>
                    <a:pt x="67319" y="14763"/>
                    <a:pt x="102960" y="0"/>
                    <a:pt x="140123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0"/>
                </a:lnSpc>
              </a:pPr>
            </a:p>
          </p:txBody>
        </p:sp>
      </p:grpSp>
      <p:sp>
        <p:nvSpPr>
          <p:cNvPr id="23" name="Freeform 23"/>
          <p:cNvSpPr/>
          <p:nvPr/>
        </p:nvSpPr>
        <p:spPr>
          <a:xfrm>
            <a:off x="12362875" y="3348521"/>
            <a:ext cx="697892" cy="697892"/>
          </a:xfrm>
          <a:custGeom>
            <a:avLst/>
            <a:gdLst/>
            <a:ahLst/>
            <a:cxnLst/>
            <a:rect l="l" t="t" r="r" b="b"/>
            <a:pathLst>
              <a:path w="697892" h="697892">
                <a:moveTo>
                  <a:pt x="0" y="0"/>
                </a:moveTo>
                <a:lnTo>
                  <a:pt x="697892" y="0"/>
                </a:lnTo>
                <a:lnTo>
                  <a:pt x="697892" y="697892"/>
                </a:lnTo>
                <a:lnTo>
                  <a:pt x="0" y="6978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677879" y="6240307"/>
            <a:ext cx="7732117" cy="3631662"/>
          </a:xfrm>
          <a:custGeom>
            <a:avLst/>
            <a:gdLst/>
            <a:ahLst/>
            <a:cxnLst/>
            <a:rect l="l" t="t" r="r" b="b"/>
            <a:pathLst>
              <a:path w="7732117" h="3631662">
                <a:moveTo>
                  <a:pt x="0" y="0"/>
                </a:moveTo>
                <a:lnTo>
                  <a:pt x="7732116" y="0"/>
                </a:lnTo>
                <a:lnTo>
                  <a:pt x="7732116" y="3631662"/>
                </a:lnTo>
                <a:lnTo>
                  <a:pt x="0" y="36316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5401362" y="1095375"/>
            <a:ext cx="7485277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500">
                <a:solidFill>
                  <a:srgbClr val="422119"/>
                </a:solidFill>
                <a:latin typeface="Lilita One" panose="02000000000000000000"/>
              </a:rPr>
              <a:t>Elements of Excel Formulas </a:t>
            </a:r>
            <a:endParaRPr lang="en-US" sz="4500">
              <a:solidFill>
                <a:srgbClr val="422119"/>
              </a:solidFill>
              <a:latin typeface="Lilita One" panose="02000000000000000000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714730" y="3561908"/>
            <a:ext cx="1962650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>
                <a:solidFill>
                  <a:srgbClr val="F7986A"/>
                </a:solidFill>
                <a:latin typeface="Lilita One" panose="02000000000000000000"/>
              </a:rPr>
              <a:t>Constant</a:t>
            </a:r>
            <a:endParaRPr lang="en-US" sz="3700">
              <a:solidFill>
                <a:srgbClr val="F7986A"/>
              </a:solidFill>
              <a:latin typeface="Lilita One" panose="02000000000000000000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4714730" y="5241571"/>
            <a:ext cx="1962650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>
                <a:solidFill>
                  <a:srgbClr val="F7986A"/>
                </a:solidFill>
                <a:latin typeface="Lilita One" panose="02000000000000000000"/>
              </a:rPr>
              <a:t>Functions</a:t>
            </a:r>
            <a:endParaRPr lang="en-US" sz="3700">
              <a:solidFill>
                <a:srgbClr val="F7986A"/>
              </a:solidFill>
              <a:latin typeface="Lilita One" panose="0200000000000000000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9198284" y="3379187"/>
            <a:ext cx="1967551" cy="824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>
                <a:solidFill>
                  <a:srgbClr val="F7986A"/>
                </a:solidFill>
                <a:latin typeface="Lilita One" panose="02000000000000000000"/>
              </a:rPr>
              <a:t>Cell References</a:t>
            </a:r>
            <a:endParaRPr lang="en-US" sz="3200">
              <a:solidFill>
                <a:srgbClr val="F7986A"/>
              </a:solidFill>
              <a:latin typeface="Lilita One" panose="02000000000000000000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118600" y="5219700"/>
            <a:ext cx="2319655" cy="4743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00"/>
              </a:lnSpc>
            </a:pPr>
            <a:r>
              <a:rPr lang="en-US" sz="3700">
                <a:solidFill>
                  <a:srgbClr val="F7986A"/>
                </a:solidFill>
                <a:latin typeface="Lilita One" panose="02000000000000000000"/>
              </a:rPr>
              <a:t>Operators</a:t>
            </a:r>
            <a:endParaRPr lang="en-US" sz="3700">
              <a:solidFill>
                <a:srgbClr val="F7986A"/>
              </a:solidFill>
              <a:latin typeface="Lilita One" panose="02000000000000000000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3610107" y="3159058"/>
            <a:ext cx="3147574" cy="114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0"/>
              </a:lnSpc>
            </a:pPr>
            <a:r>
              <a:rPr lang="en-US" sz="2960">
                <a:solidFill>
                  <a:srgbClr val="F7986A"/>
                </a:solidFill>
                <a:latin typeface="Lilita One" panose="02000000000000000000"/>
              </a:rPr>
              <a:t>Names</a:t>
            </a:r>
            <a:endParaRPr lang="en-US" sz="2960">
              <a:solidFill>
                <a:srgbClr val="F7986A"/>
              </a:solidFill>
              <a:latin typeface="Lilita One" panose="02000000000000000000"/>
            </a:endParaRPr>
          </a:p>
          <a:p>
            <a:pPr>
              <a:lnSpc>
                <a:spcPts val="2960"/>
              </a:lnSpc>
            </a:pPr>
            <a:r>
              <a:rPr lang="en-US" sz="2960">
                <a:solidFill>
                  <a:srgbClr val="F7986A"/>
                </a:solidFill>
                <a:latin typeface="Lilita One" panose="02000000000000000000"/>
              </a:rPr>
              <a:t>(of other spreadsheet/doc)</a:t>
            </a:r>
            <a:endParaRPr lang="en-US" sz="2960">
              <a:solidFill>
                <a:srgbClr val="F7986A"/>
              </a:solidFill>
              <a:latin typeface="Lilita One" panose="020000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92809" y="-289373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0" y="0"/>
                </a:moveTo>
                <a:lnTo>
                  <a:pt x="3381618" y="0"/>
                </a:lnTo>
                <a:lnTo>
                  <a:pt x="3381618" y="2980050"/>
                </a:lnTo>
                <a:lnTo>
                  <a:pt x="0" y="298005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4072188" y="2860534"/>
            <a:ext cx="4504844" cy="2386841"/>
            <a:chOff x="0" y="0"/>
            <a:chExt cx="2780849" cy="14734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0849" cy="1473402"/>
            </a:xfrm>
            <a:custGeom>
              <a:avLst/>
              <a:gdLst/>
              <a:ahLst/>
              <a:cxnLst/>
              <a:rect l="l" t="t" r="r" b="b"/>
              <a:pathLst>
                <a:path w="2780849" h="1473402">
                  <a:moveTo>
                    <a:pt x="44683" y="0"/>
                  </a:moveTo>
                  <a:lnTo>
                    <a:pt x="2736166" y="0"/>
                  </a:lnTo>
                  <a:cubicBezTo>
                    <a:pt x="2748017" y="0"/>
                    <a:pt x="2759382" y="4708"/>
                    <a:pt x="2767762" y="13087"/>
                  </a:cubicBezTo>
                  <a:cubicBezTo>
                    <a:pt x="2776141" y="21467"/>
                    <a:pt x="2780849" y="32832"/>
                    <a:pt x="2780849" y="44683"/>
                  </a:cubicBezTo>
                  <a:lnTo>
                    <a:pt x="2780849" y="1428719"/>
                  </a:lnTo>
                  <a:cubicBezTo>
                    <a:pt x="2780849" y="1453396"/>
                    <a:pt x="2760844" y="1473402"/>
                    <a:pt x="2736166" y="1473402"/>
                  </a:cubicBezTo>
                  <a:lnTo>
                    <a:pt x="44683" y="1473402"/>
                  </a:lnTo>
                  <a:cubicBezTo>
                    <a:pt x="20005" y="1473402"/>
                    <a:pt x="0" y="1453396"/>
                    <a:pt x="0" y="1428719"/>
                  </a:cubicBezTo>
                  <a:lnTo>
                    <a:pt x="0" y="44683"/>
                  </a:lnTo>
                  <a:cubicBezTo>
                    <a:pt x="0" y="20005"/>
                    <a:pt x="20005" y="0"/>
                    <a:pt x="44683" y="0"/>
                  </a:cubicBezTo>
                  <a:close/>
                </a:path>
              </a:pathLst>
            </a:custGeom>
            <a:solidFill>
              <a:srgbClr val="F1B92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6" name="Group 6"/>
          <p:cNvGrpSpPr/>
          <p:nvPr/>
        </p:nvGrpSpPr>
        <p:grpSpPr>
          <a:xfrm rot="0">
            <a:off x="9899389" y="2860534"/>
            <a:ext cx="4504844" cy="2386841"/>
            <a:chOff x="0" y="0"/>
            <a:chExt cx="2780849" cy="147340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0849" cy="1473402"/>
            </a:xfrm>
            <a:custGeom>
              <a:avLst/>
              <a:gdLst/>
              <a:ahLst/>
              <a:cxnLst/>
              <a:rect l="l" t="t" r="r" b="b"/>
              <a:pathLst>
                <a:path w="2780849" h="1473402">
                  <a:moveTo>
                    <a:pt x="44683" y="0"/>
                  </a:moveTo>
                  <a:lnTo>
                    <a:pt x="2736166" y="0"/>
                  </a:lnTo>
                  <a:cubicBezTo>
                    <a:pt x="2748017" y="0"/>
                    <a:pt x="2759382" y="4708"/>
                    <a:pt x="2767762" y="13087"/>
                  </a:cubicBezTo>
                  <a:cubicBezTo>
                    <a:pt x="2776141" y="21467"/>
                    <a:pt x="2780849" y="32832"/>
                    <a:pt x="2780849" y="44683"/>
                  </a:cubicBezTo>
                  <a:lnTo>
                    <a:pt x="2780849" y="1428719"/>
                  </a:lnTo>
                  <a:cubicBezTo>
                    <a:pt x="2780849" y="1453396"/>
                    <a:pt x="2760844" y="1473402"/>
                    <a:pt x="2736166" y="1473402"/>
                  </a:cubicBezTo>
                  <a:lnTo>
                    <a:pt x="44683" y="1473402"/>
                  </a:lnTo>
                  <a:cubicBezTo>
                    <a:pt x="20005" y="1473402"/>
                    <a:pt x="0" y="1453396"/>
                    <a:pt x="0" y="1428719"/>
                  </a:cubicBezTo>
                  <a:lnTo>
                    <a:pt x="0" y="44683"/>
                  </a:lnTo>
                  <a:cubicBezTo>
                    <a:pt x="0" y="20005"/>
                    <a:pt x="20005" y="0"/>
                    <a:pt x="44683" y="0"/>
                  </a:cubicBezTo>
                  <a:close/>
                </a:path>
              </a:pathLst>
            </a:custGeom>
            <a:solidFill>
              <a:srgbClr val="F1B92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9" name="Group 9"/>
          <p:cNvGrpSpPr/>
          <p:nvPr/>
        </p:nvGrpSpPr>
        <p:grpSpPr>
          <a:xfrm rot="0">
            <a:off x="4072188" y="5761535"/>
            <a:ext cx="4504844" cy="2386841"/>
            <a:chOff x="0" y="0"/>
            <a:chExt cx="2780849" cy="147340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80849" cy="1473402"/>
            </a:xfrm>
            <a:custGeom>
              <a:avLst/>
              <a:gdLst/>
              <a:ahLst/>
              <a:cxnLst/>
              <a:rect l="l" t="t" r="r" b="b"/>
              <a:pathLst>
                <a:path w="2780849" h="1473402">
                  <a:moveTo>
                    <a:pt x="44683" y="0"/>
                  </a:moveTo>
                  <a:lnTo>
                    <a:pt x="2736166" y="0"/>
                  </a:lnTo>
                  <a:cubicBezTo>
                    <a:pt x="2748017" y="0"/>
                    <a:pt x="2759382" y="4708"/>
                    <a:pt x="2767762" y="13087"/>
                  </a:cubicBezTo>
                  <a:cubicBezTo>
                    <a:pt x="2776141" y="21467"/>
                    <a:pt x="2780849" y="32832"/>
                    <a:pt x="2780849" y="44683"/>
                  </a:cubicBezTo>
                  <a:lnTo>
                    <a:pt x="2780849" y="1428719"/>
                  </a:lnTo>
                  <a:cubicBezTo>
                    <a:pt x="2780849" y="1453396"/>
                    <a:pt x="2760844" y="1473402"/>
                    <a:pt x="2736166" y="1473402"/>
                  </a:cubicBezTo>
                  <a:lnTo>
                    <a:pt x="44683" y="1473402"/>
                  </a:lnTo>
                  <a:cubicBezTo>
                    <a:pt x="20005" y="1473402"/>
                    <a:pt x="0" y="1453396"/>
                    <a:pt x="0" y="1428719"/>
                  </a:cubicBezTo>
                  <a:lnTo>
                    <a:pt x="0" y="44683"/>
                  </a:lnTo>
                  <a:cubicBezTo>
                    <a:pt x="0" y="20005"/>
                    <a:pt x="20005" y="0"/>
                    <a:pt x="44683" y="0"/>
                  </a:cubicBezTo>
                  <a:close/>
                </a:path>
              </a:pathLst>
            </a:custGeom>
            <a:solidFill>
              <a:srgbClr val="F1B92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2" name="Group 12"/>
          <p:cNvGrpSpPr/>
          <p:nvPr/>
        </p:nvGrpSpPr>
        <p:grpSpPr>
          <a:xfrm rot="0">
            <a:off x="9899389" y="5846463"/>
            <a:ext cx="4504844" cy="2386841"/>
            <a:chOff x="0" y="0"/>
            <a:chExt cx="2780849" cy="147340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849" cy="1473402"/>
            </a:xfrm>
            <a:custGeom>
              <a:avLst/>
              <a:gdLst/>
              <a:ahLst/>
              <a:cxnLst/>
              <a:rect l="l" t="t" r="r" b="b"/>
              <a:pathLst>
                <a:path w="2780849" h="1473402">
                  <a:moveTo>
                    <a:pt x="44683" y="0"/>
                  </a:moveTo>
                  <a:lnTo>
                    <a:pt x="2736166" y="0"/>
                  </a:lnTo>
                  <a:cubicBezTo>
                    <a:pt x="2748017" y="0"/>
                    <a:pt x="2759382" y="4708"/>
                    <a:pt x="2767762" y="13087"/>
                  </a:cubicBezTo>
                  <a:cubicBezTo>
                    <a:pt x="2776141" y="21467"/>
                    <a:pt x="2780849" y="32832"/>
                    <a:pt x="2780849" y="44683"/>
                  </a:cubicBezTo>
                  <a:lnTo>
                    <a:pt x="2780849" y="1428719"/>
                  </a:lnTo>
                  <a:cubicBezTo>
                    <a:pt x="2780849" y="1453396"/>
                    <a:pt x="2760844" y="1473402"/>
                    <a:pt x="2736166" y="1473402"/>
                  </a:cubicBezTo>
                  <a:lnTo>
                    <a:pt x="44683" y="1473402"/>
                  </a:lnTo>
                  <a:cubicBezTo>
                    <a:pt x="20005" y="1473402"/>
                    <a:pt x="0" y="1453396"/>
                    <a:pt x="0" y="1428719"/>
                  </a:cubicBezTo>
                  <a:lnTo>
                    <a:pt x="0" y="44683"/>
                  </a:lnTo>
                  <a:cubicBezTo>
                    <a:pt x="0" y="20005"/>
                    <a:pt x="20005" y="0"/>
                    <a:pt x="44683" y="0"/>
                  </a:cubicBezTo>
                  <a:close/>
                </a:path>
              </a:pathLst>
            </a:custGeom>
            <a:solidFill>
              <a:srgbClr val="F1B92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5" name="Group 15"/>
          <p:cNvGrpSpPr/>
          <p:nvPr/>
        </p:nvGrpSpPr>
        <p:grpSpPr>
          <a:xfrm rot="0">
            <a:off x="3883766" y="2690677"/>
            <a:ext cx="4535813" cy="2434790"/>
            <a:chOff x="0" y="0"/>
            <a:chExt cx="2799966" cy="15030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799966" cy="1503001"/>
            </a:xfrm>
            <a:custGeom>
              <a:avLst/>
              <a:gdLst/>
              <a:ahLst/>
              <a:cxnLst/>
              <a:rect l="l" t="t" r="r" b="b"/>
              <a:pathLst>
                <a:path w="2799966" h="1503001">
                  <a:moveTo>
                    <a:pt x="44378" y="0"/>
                  </a:moveTo>
                  <a:lnTo>
                    <a:pt x="2755588" y="0"/>
                  </a:lnTo>
                  <a:cubicBezTo>
                    <a:pt x="2780097" y="0"/>
                    <a:pt x="2799966" y="19869"/>
                    <a:pt x="2799966" y="44378"/>
                  </a:cubicBezTo>
                  <a:lnTo>
                    <a:pt x="2799966" y="1458623"/>
                  </a:lnTo>
                  <a:cubicBezTo>
                    <a:pt x="2799966" y="1483132"/>
                    <a:pt x="2780097" y="1503001"/>
                    <a:pt x="2755588" y="1503001"/>
                  </a:cubicBezTo>
                  <a:lnTo>
                    <a:pt x="44378" y="1503001"/>
                  </a:lnTo>
                  <a:cubicBezTo>
                    <a:pt x="19869" y="1503001"/>
                    <a:pt x="0" y="1483132"/>
                    <a:pt x="0" y="1458623"/>
                  </a:cubicBezTo>
                  <a:lnTo>
                    <a:pt x="0" y="44378"/>
                  </a:lnTo>
                  <a:cubicBezTo>
                    <a:pt x="0" y="19869"/>
                    <a:pt x="19869" y="0"/>
                    <a:pt x="44378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 rot="0">
            <a:off x="9710968" y="2690677"/>
            <a:ext cx="4535813" cy="2434790"/>
            <a:chOff x="0" y="0"/>
            <a:chExt cx="2799966" cy="150300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99966" cy="1503001"/>
            </a:xfrm>
            <a:custGeom>
              <a:avLst/>
              <a:gdLst/>
              <a:ahLst/>
              <a:cxnLst/>
              <a:rect l="l" t="t" r="r" b="b"/>
              <a:pathLst>
                <a:path w="2799966" h="1503001">
                  <a:moveTo>
                    <a:pt x="44378" y="0"/>
                  </a:moveTo>
                  <a:lnTo>
                    <a:pt x="2755588" y="0"/>
                  </a:lnTo>
                  <a:cubicBezTo>
                    <a:pt x="2780097" y="0"/>
                    <a:pt x="2799966" y="19869"/>
                    <a:pt x="2799966" y="44378"/>
                  </a:cubicBezTo>
                  <a:lnTo>
                    <a:pt x="2799966" y="1458623"/>
                  </a:lnTo>
                  <a:cubicBezTo>
                    <a:pt x="2799966" y="1483132"/>
                    <a:pt x="2780097" y="1503001"/>
                    <a:pt x="2755588" y="1503001"/>
                  </a:cubicBezTo>
                  <a:lnTo>
                    <a:pt x="44378" y="1503001"/>
                  </a:lnTo>
                  <a:cubicBezTo>
                    <a:pt x="19869" y="1503001"/>
                    <a:pt x="0" y="1483132"/>
                    <a:pt x="0" y="1458623"/>
                  </a:cubicBezTo>
                  <a:lnTo>
                    <a:pt x="0" y="44378"/>
                  </a:lnTo>
                  <a:cubicBezTo>
                    <a:pt x="0" y="19869"/>
                    <a:pt x="19869" y="0"/>
                    <a:pt x="44378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1" name="Group 21"/>
          <p:cNvGrpSpPr/>
          <p:nvPr/>
        </p:nvGrpSpPr>
        <p:grpSpPr>
          <a:xfrm rot="0">
            <a:off x="3883766" y="5591678"/>
            <a:ext cx="4535813" cy="2434790"/>
            <a:chOff x="0" y="0"/>
            <a:chExt cx="2799966" cy="150300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799966" cy="1503001"/>
            </a:xfrm>
            <a:custGeom>
              <a:avLst/>
              <a:gdLst/>
              <a:ahLst/>
              <a:cxnLst/>
              <a:rect l="l" t="t" r="r" b="b"/>
              <a:pathLst>
                <a:path w="2799966" h="1503001">
                  <a:moveTo>
                    <a:pt x="44378" y="0"/>
                  </a:moveTo>
                  <a:lnTo>
                    <a:pt x="2755588" y="0"/>
                  </a:lnTo>
                  <a:cubicBezTo>
                    <a:pt x="2780097" y="0"/>
                    <a:pt x="2799966" y="19869"/>
                    <a:pt x="2799966" y="44378"/>
                  </a:cubicBezTo>
                  <a:lnTo>
                    <a:pt x="2799966" y="1458623"/>
                  </a:lnTo>
                  <a:cubicBezTo>
                    <a:pt x="2799966" y="1483132"/>
                    <a:pt x="2780097" y="1503001"/>
                    <a:pt x="2755588" y="1503001"/>
                  </a:cubicBezTo>
                  <a:lnTo>
                    <a:pt x="44378" y="1503001"/>
                  </a:lnTo>
                  <a:cubicBezTo>
                    <a:pt x="19869" y="1503001"/>
                    <a:pt x="0" y="1483132"/>
                    <a:pt x="0" y="1458623"/>
                  </a:cubicBezTo>
                  <a:lnTo>
                    <a:pt x="0" y="44378"/>
                  </a:lnTo>
                  <a:cubicBezTo>
                    <a:pt x="0" y="19869"/>
                    <a:pt x="19869" y="0"/>
                    <a:pt x="44378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id="24" name="Group 24"/>
          <p:cNvGrpSpPr/>
          <p:nvPr/>
        </p:nvGrpSpPr>
        <p:grpSpPr>
          <a:xfrm rot="0">
            <a:off x="9710968" y="5676606"/>
            <a:ext cx="4535813" cy="2434790"/>
            <a:chOff x="0" y="0"/>
            <a:chExt cx="2799966" cy="150300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799966" cy="1503001"/>
            </a:xfrm>
            <a:custGeom>
              <a:avLst/>
              <a:gdLst/>
              <a:ahLst/>
              <a:cxnLst/>
              <a:rect l="l" t="t" r="r" b="b"/>
              <a:pathLst>
                <a:path w="2799966" h="1503001">
                  <a:moveTo>
                    <a:pt x="44378" y="0"/>
                  </a:moveTo>
                  <a:lnTo>
                    <a:pt x="2755588" y="0"/>
                  </a:lnTo>
                  <a:cubicBezTo>
                    <a:pt x="2780097" y="0"/>
                    <a:pt x="2799966" y="19869"/>
                    <a:pt x="2799966" y="44378"/>
                  </a:cubicBezTo>
                  <a:lnTo>
                    <a:pt x="2799966" y="1458623"/>
                  </a:lnTo>
                  <a:cubicBezTo>
                    <a:pt x="2799966" y="1483132"/>
                    <a:pt x="2780097" y="1503001"/>
                    <a:pt x="2755588" y="1503001"/>
                  </a:cubicBezTo>
                  <a:lnTo>
                    <a:pt x="44378" y="1503001"/>
                  </a:lnTo>
                  <a:cubicBezTo>
                    <a:pt x="19869" y="1503001"/>
                    <a:pt x="0" y="1483132"/>
                    <a:pt x="0" y="1458623"/>
                  </a:cubicBezTo>
                  <a:lnTo>
                    <a:pt x="0" y="44378"/>
                  </a:lnTo>
                  <a:cubicBezTo>
                    <a:pt x="0" y="19869"/>
                    <a:pt x="19869" y="0"/>
                    <a:pt x="44378" y="0"/>
                  </a:cubicBezTo>
                  <a:close/>
                </a:path>
              </a:pathLst>
            </a:custGeom>
            <a:solidFill>
              <a:srgbClr val="589C9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7" name="Freeform 27"/>
          <p:cNvSpPr/>
          <p:nvPr/>
        </p:nvSpPr>
        <p:spPr>
          <a:xfrm>
            <a:off x="-413427" y="6263280"/>
            <a:ext cx="5231630" cy="4794075"/>
          </a:xfrm>
          <a:custGeom>
            <a:avLst/>
            <a:gdLst/>
            <a:ahLst/>
            <a:cxnLst/>
            <a:rect l="l" t="t" r="r" b="b"/>
            <a:pathLst>
              <a:path w="5231630" h="4794075">
                <a:moveTo>
                  <a:pt x="0" y="0"/>
                </a:moveTo>
                <a:lnTo>
                  <a:pt x="5231629" y="0"/>
                </a:lnTo>
                <a:lnTo>
                  <a:pt x="5231629" y="4794075"/>
                </a:lnTo>
                <a:lnTo>
                  <a:pt x="0" y="47940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3358311" y="2232936"/>
            <a:ext cx="996364" cy="1031166"/>
          </a:xfrm>
          <a:custGeom>
            <a:avLst/>
            <a:gdLst/>
            <a:ahLst/>
            <a:cxnLst/>
            <a:rect l="l" t="t" r="r" b="b"/>
            <a:pathLst>
              <a:path w="996364" h="1031166">
                <a:moveTo>
                  <a:pt x="0" y="0"/>
                </a:moveTo>
                <a:lnTo>
                  <a:pt x="996365" y="0"/>
                </a:lnTo>
                <a:lnTo>
                  <a:pt x="996365" y="1031167"/>
                </a:lnTo>
                <a:lnTo>
                  <a:pt x="0" y="1031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9227630" y="2271196"/>
            <a:ext cx="996364" cy="1031166"/>
          </a:xfrm>
          <a:custGeom>
            <a:avLst/>
            <a:gdLst/>
            <a:ahLst/>
            <a:cxnLst/>
            <a:rect l="l" t="t" r="r" b="b"/>
            <a:pathLst>
              <a:path w="996364" h="1031166">
                <a:moveTo>
                  <a:pt x="0" y="0"/>
                </a:moveTo>
                <a:lnTo>
                  <a:pt x="996364" y="0"/>
                </a:lnTo>
                <a:lnTo>
                  <a:pt x="996364" y="1031166"/>
                </a:lnTo>
                <a:lnTo>
                  <a:pt x="0" y="1031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3358311" y="5247375"/>
            <a:ext cx="996364" cy="1031166"/>
          </a:xfrm>
          <a:custGeom>
            <a:avLst/>
            <a:gdLst/>
            <a:ahLst/>
            <a:cxnLst/>
            <a:rect l="l" t="t" r="r" b="b"/>
            <a:pathLst>
              <a:path w="996364" h="1031166">
                <a:moveTo>
                  <a:pt x="0" y="0"/>
                </a:moveTo>
                <a:lnTo>
                  <a:pt x="996365" y="0"/>
                </a:lnTo>
                <a:lnTo>
                  <a:pt x="996365" y="1031166"/>
                </a:lnTo>
                <a:lnTo>
                  <a:pt x="0" y="1031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9227630" y="5371943"/>
            <a:ext cx="996364" cy="1031166"/>
          </a:xfrm>
          <a:custGeom>
            <a:avLst/>
            <a:gdLst/>
            <a:ahLst/>
            <a:cxnLst/>
            <a:rect l="l" t="t" r="r" b="b"/>
            <a:pathLst>
              <a:path w="996364" h="1031166">
                <a:moveTo>
                  <a:pt x="0" y="0"/>
                </a:moveTo>
                <a:lnTo>
                  <a:pt x="996364" y="0"/>
                </a:lnTo>
                <a:lnTo>
                  <a:pt x="996364" y="1031166"/>
                </a:lnTo>
                <a:lnTo>
                  <a:pt x="0" y="10311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>
            <a:off x="1028700" y="637391"/>
            <a:ext cx="15980578" cy="156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5"/>
              </a:lnSpc>
            </a:pPr>
            <a:r>
              <a:rPr lang="en-US" sz="4865">
                <a:solidFill>
                  <a:srgbClr val="422119"/>
                </a:solidFill>
                <a:latin typeface="Lilita One" panose="02000000000000000000"/>
              </a:rPr>
              <a:t>What are the operators?? </a:t>
            </a:r>
            <a:endParaRPr lang="en-US" sz="4865">
              <a:solidFill>
                <a:srgbClr val="422119"/>
              </a:solidFill>
              <a:latin typeface="Lilita One" panose="02000000000000000000"/>
            </a:endParaRPr>
          </a:p>
          <a:p>
            <a:pPr algn="ctr">
              <a:lnSpc>
                <a:spcPts val="5555"/>
              </a:lnSpc>
            </a:pPr>
            <a:r>
              <a:rPr lang="en-US" sz="3965">
                <a:solidFill>
                  <a:srgbClr val="422119"/>
                </a:solidFill>
                <a:latin typeface="Lilita One" panose="02000000000000000000"/>
              </a:rPr>
              <a:t>—to tell excel what type of operation you want to perform in a formula.</a:t>
            </a:r>
            <a:endParaRPr lang="en-US" sz="3965">
              <a:solidFill>
                <a:srgbClr val="422119"/>
              </a:solidFill>
              <a:latin typeface="Lilita One" panose="02000000000000000000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883766" y="3072216"/>
            <a:ext cx="4519689" cy="1242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3230" lvl="1" indent="-221615" algn="just">
              <a:lnSpc>
                <a:spcPts val="2440"/>
              </a:lnSpc>
              <a:buFont typeface="Arial" panose="020B0604020202020204"/>
              <a:buChar char="•"/>
            </a:pPr>
            <a:r>
              <a:rPr lang="en-US" sz="2050">
                <a:solidFill>
                  <a:srgbClr val="FFFFFF"/>
                </a:solidFill>
                <a:latin typeface="Montserrat Medium"/>
              </a:rPr>
              <a:t>Arithmetic, e.g. ^, *, /, %</a:t>
            </a:r>
            <a:endParaRPr lang="en-US" sz="2050">
              <a:solidFill>
                <a:srgbClr val="FFFFFF"/>
              </a:solidFill>
              <a:latin typeface="Montserrat Medium"/>
            </a:endParaRPr>
          </a:p>
          <a:p>
            <a:pPr marL="443230" lvl="1" indent="-221615" algn="just">
              <a:lnSpc>
                <a:spcPts val="2440"/>
              </a:lnSpc>
              <a:buFont typeface="Arial" panose="020B0604020202020204"/>
              <a:buChar char="•"/>
            </a:pPr>
            <a:r>
              <a:rPr lang="en-US" sz="2050">
                <a:solidFill>
                  <a:srgbClr val="FFFFFF"/>
                </a:solidFill>
                <a:latin typeface="Montserrat" panose="00000500000000000000"/>
              </a:rPr>
              <a:t>basic mathematical operations such as addition, subtraction, multiplication, and division.</a:t>
            </a:r>
            <a:endParaRPr lang="en-US" sz="2050">
              <a:solidFill>
                <a:srgbClr val="FFFFFF"/>
              </a:solidFill>
              <a:latin typeface="Montserrat" panose="00000500000000000000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9899389" y="3021948"/>
            <a:ext cx="4172446" cy="129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3550" lvl="1" indent="-231775" algn="just">
              <a:lnSpc>
                <a:spcPts val="2555"/>
              </a:lnSpc>
              <a:buFont typeface="Arial" panose="020B0604020202020204"/>
              <a:buChar char="•"/>
            </a:pPr>
            <a:r>
              <a:rPr lang="en-US" sz="2145">
                <a:solidFill>
                  <a:srgbClr val="FFFFFF"/>
                </a:solidFill>
                <a:latin typeface="Montserrat Medium"/>
              </a:rPr>
              <a:t>Comparison/Logical</a:t>
            </a:r>
            <a:endParaRPr lang="en-US" sz="2145">
              <a:solidFill>
                <a:srgbClr val="FFFFFF"/>
              </a:solidFill>
              <a:latin typeface="Montserrat Medium"/>
            </a:endParaRPr>
          </a:p>
          <a:p>
            <a:pPr marL="463550" lvl="1" indent="-231775" algn="just">
              <a:lnSpc>
                <a:spcPts val="2555"/>
              </a:lnSpc>
              <a:buFont typeface="Arial" panose="020B0604020202020204"/>
              <a:buChar char="•"/>
            </a:pPr>
            <a:r>
              <a:rPr lang="en-US" sz="2145">
                <a:solidFill>
                  <a:srgbClr val="FFFFFF"/>
                </a:solidFill>
                <a:latin typeface="Montserrat" panose="00000500000000000000"/>
              </a:rPr>
              <a:t>=,&lt;, &gt;</a:t>
            </a:r>
            <a:endParaRPr lang="en-US" sz="2145">
              <a:solidFill>
                <a:srgbClr val="FFFFFF"/>
              </a:solidFill>
              <a:latin typeface="Montserrat" panose="00000500000000000000"/>
            </a:endParaRPr>
          </a:p>
          <a:p>
            <a:pPr marL="463550" lvl="1" indent="-231775" algn="just">
              <a:lnSpc>
                <a:spcPts val="2555"/>
              </a:lnSpc>
              <a:buFont typeface="Arial" panose="020B0604020202020204"/>
              <a:buChar char="•"/>
            </a:pPr>
            <a:r>
              <a:rPr lang="en-US" sz="2145">
                <a:solidFill>
                  <a:srgbClr val="FFFFFF"/>
                </a:solidFill>
                <a:latin typeface="Montserrat" panose="00000500000000000000"/>
              </a:rPr>
              <a:t>Always a « True » or « False » result</a:t>
            </a:r>
            <a:endParaRPr lang="en-US" sz="2145">
              <a:solidFill>
                <a:srgbClr val="FFFFFF"/>
              </a:solidFill>
              <a:latin typeface="Montserrat" panose="00000500000000000000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0050417" y="5733150"/>
            <a:ext cx="4021419" cy="277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8940" lvl="1" indent="-204470" algn="just">
              <a:lnSpc>
                <a:spcPts val="2255"/>
              </a:lnSpc>
              <a:buFont typeface="Arial" panose="020B0604020202020204"/>
              <a:buChar char="•"/>
            </a:pPr>
            <a:r>
              <a:rPr lang="en-US" sz="1895">
                <a:solidFill>
                  <a:srgbClr val="FFFFFF"/>
                </a:solidFill>
                <a:latin typeface="Montserrat Medium"/>
              </a:rPr>
              <a:t>Reference Operator</a:t>
            </a:r>
            <a:endParaRPr lang="en-US" sz="1895">
              <a:solidFill>
                <a:srgbClr val="FFFFFF"/>
              </a:solidFill>
              <a:latin typeface="Montserrat Medium"/>
            </a:endParaRPr>
          </a:p>
          <a:p>
            <a:pPr marL="408940" lvl="1" indent="-204470" algn="just">
              <a:lnSpc>
                <a:spcPts val="2255"/>
              </a:lnSpc>
              <a:buFont typeface="Arial" panose="020B0604020202020204"/>
              <a:buChar char="•"/>
            </a:pPr>
            <a:r>
              <a:rPr lang="en-US" sz="1895">
                <a:solidFill>
                  <a:srgbClr val="FFFFFF"/>
                </a:solidFill>
                <a:latin typeface="Montserrat" panose="00000500000000000000"/>
              </a:rPr>
              <a:t>Colon (:) - range operator ,  range=between two cells </a:t>
            </a:r>
            <a:endParaRPr lang="en-US" sz="1895">
              <a:solidFill>
                <a:srgbClr val="FFFFFF"/>
              </a:solidFill>
              <a:latin typeface="Montserrat" panose="00000500000000000000"/>
            </a:endParaRPr>
          </a:p>
          <a:p>
            <a:pPr marL="408940" lvl="1" indent="-204470" algn="just">
              <a:lnSpc>
                <a:spcPts val="2255"/>
              </a:lnSpc>
              <a:buFont typeface="Arial" panose="020B0604020202020204"/>
              <a:buChar char="•"/>
            </a:pPr>
            <a:r>
              <a:rPr lang="en-US" sz="1895">
                <a:solidFill>
                  <a:srgbClr val="FFFFFF"/>
                </a:solidFill>
                <a:latin typeface="Montserrat" panose="00000500000000000000"/>
              </a:rPr>
              <a:t>entire column (A:A) or  entire row (1:1)</a:t>
            </a:r>
            <a:endParaRPr lang="en-US" sz="1895">
              <a:solidFill>
                <a:srgbClr val="FFFFFF"/>
              </a:solidFill>
              <a:latin typeface="Montserrat" panose="00000500000000000000"/>
            </a:endParaRPr>
          </a:p>
          <a:p>
            <a:pPr marL="408940" lvl="1" indent="-204470" algn="just">
              <a:lnSpc>
                <a:spcPts val="2255"/>
              </a:lnSpc>
              <a:buFont typeface="Arial" panose="020B0604020202020204"/>
              <a:buChar char="•"/>
            </a:pPr>
            <a:r>
              <a:rPr lang="en-US" sz="1895">
                <a:solidFill>
                  <a:srgbClr val="FFFFFF"/>
                </a:solidFill>
                <a:latin typeface="Montserrat" panose="00000500000000000000"/>
              </a:rPr>
              <a:t>Comma (,) - separate arguments </a:t>
            </a:r>
            <a:endParaRPr lang="en-US" sz="1895">
              <a:solidFill>
                <a:srgbClr val="FFFFFF"/>
              </a:solidFill>
              <a:latin typeface="Montserrat" panose="00000500000000000000"/>
            </a:endParaRPr>
          </a:p>
          <a:p>
            <a:pPr marL="408940" lvl="1" indent="-204470" algn="just">
              <a:lnSpc>
                <a:spcPts val="2255"/>
              </a:lnSpc>
              <a:buFont typeface="Arial" panose="020B0604020202020204"/>
              <a:buChar char="•"/>
            </a:pPr>
            <a:r>
              <a:rPr lang="en-US" sz="1895">
                <a:solidFill>
                  <a:srgbClr val="FFFFFF"/>
                </a:solidFill>
                <a:latin typeface="Montserrat" panose="00000500000000000000"/>
              </a:rPr>
              <a:t>e.g:=IF(A1&gt;0; "good"; "bad")</a:t>
            </a:r>
            <a:endParaRPr lang="en-US" sz="1895">
              <a:solidFill>
                <a:srgbClr val="FFFFFF"/>
              </a:solidFill>
              <a:latin typeface="Montserrat" panose="00000500000000000000"/>
            </a:endParaRPr>
          </a:p>
          <a:p>
            <a:pPr algn="just">
              <a:lnSpc>
                <a:spcPts val="2255"/>
              </a:lnSpc>
            </a:pPr>
          </a:p>
          <a:p>
            <a:pPr marL="408940" lvl="1" indent="-204470" algn="just">
              <a:lnSpc>
                <a:spcPts val="2255"/>
              </a:lnSpc>
              <a:buFont typeface="Arial" panose="020B0604020202020204"/>
              <a:buChar char="•"/>
            </a:pPr>
          </a:p>
        </p:txBody>
      </p:sp>
      <p:sp>
        <p:nvSpPr>
          <p:cNvPr id="36" name="TextBox 36"/>
          <p:cNvSpPr txBox="1"/>
          <p:nvPr/>
        </p:nvSpPr>
        <p:spPr>
          <a:xfrm>
            <a:off x="4181098" y="5986276"/>
            <a:ext cx="4222357" cy="1815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45135" lvl="1" indent="-222885" algn="just">
              <a:lnSpc>
                <a:spcPts val="2455"/>
              </a:lnSpc>
              <a:buFont typeface="Arial" panose="020B0604020202020204"/>
              <a:buChar char="•"/>
            </a:pPr>
            <a:r>
              <a:rPr lang="en-US" sz="2060">
                <a:solidFill>
                  <a:srgbClr val="FFFFFF"/>
                </a:solidFill>
                <a:latin typeface="Montserrat Medium"/>
              </a:rPr>
              <a:t>Text concatenation operator</a:t>
            </a:r>
            <a:endParaRPr lang="en-US" sz="2060">
              <a:solidFill>
                <a:srgbClr val="FFFFFF"/>
              </a:solidFill>
              <a:latin typeface="Montserrat Medium"/>
            </a:endParaRPr>
          </a:p>
          <a:p>
            <a:pPr marL="445135" lvl="1" indent="-222885" algn="just">
              <a:lnSpc>
                <a:spcPts val="2455"/>
              </a:lnSpc>
              <a:buFont typeface="Arial" panose="020B0604020202020204"/>
              <a:buChar char="•"/>
            </a:pPr>
            <a:r>
              <a:rPr lang="en-US" sz="2060">
                <a:solidFill>
                  <a:srgbClr val="FFFFFF"/>
                </a:solidFill>
                <a:latin typeface="Montserrat" panose="00000500000000000000"/>
              </a:rPr>
              <a:t>the ampersand symbol (</a:t>
            </a:r>
            <a:r>
              <a:rPr lang="en-US" sz="2060">
                <a:solidFill>
                  <a:srgbClr val="FFFFFF"/>
                </a:solidFill>
                <a:latin typeface="Montserrat Semi-Bold"/>
              </a:rPr>
              <a:t>&amp;</a:t>
            </a:r>
            <a:r>
              <a:rPr lang="en-US" sz="2060">
                <a:solidFill>
                  <a:srgbClr val="FFFFFF"/>
                </a:solidFill>
                <a:latin typeface="Montserrat" panose="00000500000000000000"/>
              </a:rPr>
              <a:t>)</a:t>
            </a:r>
            <a:endParaRPr lang="en-US" sz="2060">
              <a:solidFill>
                <a:srgbClr val="FFFFFF"/>
              </a:solidFill>
              <a:latin typeface="Montserrat" panose="00000500000000000000"/>
            </a:endParaRPr>
          </a:p>
          <a:p>
            <a:pPr marL="445135" lvl="1" indent="-222885" algn="just">
              <a:lnSpc>
                <a:spcPts val="2455"/>
              </a:lnSpc>
              <a:buFont typeface="Arial" panose="020B0604020202020204"/>
              <a:buChar char="•"/>
            </a:pPr>
            <a:r>
              <a:rPr lang="en-US" sz="2060">
                <a:solidFill>
                  <a:srgbClr val="FFFFFF"/>
                </a:solidFill>
                <a:latin typeface="Montserrat" panose="00000500000000000000"/>
              </a:rPr>
              <a:t>Join two or more text strings in a single string.</a:t>
            </a:r>
            <a:endParaRPr lang="en-US" sz="2060">
              <a:solidFill>
                <a:srgbClr val="FFFFFF"/>
              </a:solidFill>
              <a:latin typeface="Montserrat" panose="00000500000000000000"/>
            </a:endParaRPr>
          </a:p>
          <a:p>
            <a:pPr marL="445135" lvl="1" indent="-222885" algn="just">
              <a:lnSpc>
                <a:spcPts val="2455"/>
              </a:lnSpc>
              <a:buFont typeface="Arial" panose="020B0604020202020204"/>
              <a:buChar char="•"/>
            </a:pPr>
            <a:r>
              <a:rPr lang="en-US" sz="2060">
                <a:solidFill>
                  <a:srgbClr val="FFFFFF"/>
                </a:solidFill>
                <a:latin typeface="Montserrat" panose="00000500000000000000"/>
              </a:rPr>
              <a:t>A1&amp;A2</a:t>
            </a:r>
            <a:endParaRPr lang="en-US" sz="2060">
              <a:solidFill>
                <a:srgbClr val="FFFFFF"/>
              </a:solidFill>
              <a:latin typeface="Montserrat" panose="00000500000000000000"/>
            </a:endParaRPr>
          </a:p>
          <a:p>
            <a:pPr marL="445135" lvl="1" indent="-222885" algn="just">
              <a:lnSpc>
                <a:spcPts val="2455"/>
              </a:lnSpc>
              <a:buFont typeface="Arial" panose="020B0604020202020204"/>
              <a:buChar char="•"/>
            </a:pPr>
          </a:p>
        </p:txBody>
      </p:sp>
      <p:sp>
        <p:nvSpPr>
          <p:cNvPr id="37" name="TextBox 37"/>
          <p:cNvSpPr txBox="1"/>
          <p:nvPr/>
        </p:nvSpPr>
        <p:spPr>
          <a:xfrm>
            <a:off x="3531889" y="2252729"/>
            <a:ext cx="649210" cy="87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0"/>
              </a:lnSpc>
            </a:pPr>
            <a:r>
              <a:rPr lang="en-US" sz="5135">
                <a:solidFill>
                  <a:srgbClr val="FFF9E7"/>
                </a:solidFill>
                <a:latin typeface="Lilita One" panose="02000000000000000000"/>
              </a:rPr>
              <a:t>1</a:t>
            </a:r>
            <a:endParaRPr lang="en-US" sz="5135">
              <a:solidFill>
                <a:srgbClr val="FFF9E7"/>
              </a:solidFill>
              <a:latin typeface="Lilita One" panose="02000000000000000000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9401207" y="2290989"/>
            <a:ext cx="649210" cy="87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0"/>
              </a:lnSpc>
            </a:pPr>
            <a:r>
              <a:rPr lang="en-US" sz="5135">
                <a:solidFill>
                  <a:srgbClr val="FFF9E7"/>
                </a:solidFill>
                <a:latin typeface="Lilita One" panose="02000000000000000000"/>
              </a:rPr>
              <a:t>2</a:t>
            </a:r>
            <a:endParaRPr lang="en-US" sz="5135">
              <a:solidFill>
                <a:srgbClr val="FFF9E7"/>
              </a:solidFill>
              <a:latin typeface="Lilita One" panose="0200000000000000000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3531889" y="5267168"/>
            <a:ext cx="649210" cy="87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0"/>
              </a:lnSpc>
            </a:pPr>
            <a:r>
              <a:rPr lang="en-US" sz="5135">
                <a:solidFill>
                  <a:srgbClr val="FFF9E7"/>
                </a:solidFill>
                <a:latin typeface="Lilita One" panose="02000000000000000000"/>
              </a:rPr>
              <a:t>3</a:t>
            </a:r>
            <a:endParaRPr lang="en-US" sz="5135">
              <a:solidFill>
                <a:srgbClr val="FFF9E7"/>
              </a:solidFill>
              <a:latin typeface="Lilita One" panose="0200000000000000000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9401207" y="5391735"/>
            <a:ext cx="649210" cy="879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0"/>
              </a:lnSpc>
            </a:pPr>
            <a:r>
              <a:rPr lang="en-US" sz="5135">
                <a:solidFill>
                  <a:srgbClr val="FFF9E7"/>
                </a:solidFill>
                <a:latin typeface="Lilita One" panose="02000000000000000000"/>
              </a:rPr>
              <a:t>4</a:t>
            </a:r>
            <a:endParaRPr lang="en-US" sz="5135">
              <a:solidFill>
                <a:srgbClr val="FFF9E7"/>
              </a:solidFill>
              <a:latin typeface="Lilita One" panose="020000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91470" y="5143500"/>
            <a:ext cx="3456678" cy="4800941"/>
          </a:xfrm>
          <a:custGeom>
            <a:avLst/>
            <a:gdLst/>
            <a:ahLst/>
            <a:cxnLst/>
            <a:rect l="l" t="t" r="r" b="b"/>
            <a:pathLst>
              <a:path w="3456678" h="4800941">
                <a:moveTo>
                  <a:pt x="0" y="0"/>
                </a:moveTo>
                <a:lnTo>
                  <a:pt x="3456678" y="0"/>
                </a:lnTo>
                <a:lnTo>
                  <a:pt x="3456678" y="4800941"/>
                </a:lnTo>
                <a:lnTo>
                  <a:pt x="0" y="4800941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377768" y="5768513"/>
            <a:ext cx="9532464" cy="145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810"/>
              </a:lnSpc>
              <a:spcBef>
                <a:spcPct val="0"/>
              </a:spcBef>
            </a:pPr>
            <a:r>
              <a:rPr lang="en-US" sz="10810">
                <a:solidFill>
                  <a:srgbClr val="422119"/>
                </a:solidFill>
                <a:latin typeface="Lilita One" panose="02000000000000000000"/>
              </a:rPr>
              <a:t>Practice Time!!</a:t>
            </a:r>
            <a:endParaRPr lang="en-US" sz="10810">
              <a:solidFill>
                <a:srgbClr val="422119"/>
              </a:solidFill>
              <a:latin typeface="Lilita One" panose="0200000000000000000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736267" y="2518725"/>
            <a:ext cx="2815465" cy="2692608"/>
          </a:xfrm>
          <a:custGeom>
            <a:avLst/>
            <a:gdLst/>
            <a:ahLst/>
            <a:cxnLst/>
            <a:rect l="l" t="t" r="r" b="b"/>
            <a:pathLst>
              <a:path w="2815465" h="2692608">
                <a:moveTo>
                  <a:pt x="0" y="0"/>
                </a:moveTo>
                <a:lnTo>
                  <a:pt x="2815466" y="0"/>
                </a:lnTo>
                <a:lnTo>
                  <a:pt x="2815466" y="2692609"/>
                </a:lnTo>
                <a:lnTo>
                  <a:pt x="0" y="26926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-662109" y="-461325"/>
            <a:ext cx="3381617" cy="2980050"/>
          </a:xfrm>
          <a:custGeom>
            <a:avLst/>
            <a:gdLst/>
            <a:ahLst/>
            <a:cxnLst/>
            <a:rect l="l" t="t" r="r" b="b"/>
            <a:pathLst>
              <a:path w="3381617" h="2980050">
                <a:moveTo>
                  <a:pt x="3381618" y="0"/>
                </a:moveTo>
                <a:lnTo>
                  <a:pt x="0" y="0"/>
                </a:lnTo>
                <a:lnTo>
                  <a:pt x="0" y="2980050"/>
                </a:lnTo>
                <a:lnTo>
                  <a:pt x="3381618" y="2980050"/>
                </a:lnTo>
                <a:lnTo>
                  <a:pt x="338161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2775</Words>
  <Application>WPS 文字</Application>
  <PresentationFormat>On-screen Show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2" baseType="lpstr">
      <vt:lpstr>Arial</vt:lpstr>
      <vt:lpstr>宋体</vt:lpstr>
      <vt:lpstr>Wingdings</vt:lpstr>
      <vt:lpstr>Lilita One</vt:lpstr>
      <vt:lpstr>Montserrat</vt:lpstr>
      <vt:lpstr>Arial</vt:lpstr>
      <vt:lpstr>Montserrat Medium</vt:lpstr>
      <vt:lpstr>Thonburi</vt:lpstr>
      <vt:lpstr>Montserrat Semi-Bold</vt:lpstr>
      <vt:lpstr>Montserrat Bold</vt:lpstr>
      <vt:lpstr>Montserrat Classic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Apple Color Emoji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Excel</dc:title>
  <dc:creator/>
  <cp:lastModifiedBy>annisann.</cp:lastModifiedBy>
  <cp:revision>2</cp:revision>
  <dcterms:created xsi:type="dcterms:W3CDTF">2023-07-14T02:20:36Z</dcterms:created>
  <dcterms:modified xsi:type="dcterms:W3CDTF">2023-07-14T02:20:36Z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1B3E75837AD41F95F4B0B064634C5377_42</vt:lpwstr>
  </property>
  <property fmtid="{D5CDD505-2E9C-101B-9397-08002B2CF9AE}" pid="3" name="KSOProductBuildVer">
    <vt:lpwstr>2052-5.5.1.7991</vt:lpwstr>
  </property>
</Properties>
</file>